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75" r:id="rId2"/>
    <p:sldId id="280" r:id="rId3"/>
    <p:sldId id="291" r:id="rId4"/>
    <p:sldId id="263" r:id="rId5"/>
    <p:sldId id="297" r:id="rId6"/>
    <p:sldId id="279" r:id="rId7"/>
    <p:sldId id="282" r:id="rId8"/>
    <p:sldId id="290" r:id="rId9"/>
    <p:sldId id="289" r:id="rId10"/>
    <p:sldId id="283" r:id="rId11"/>
    <p:sldId id="286" r:id="rId12"/>
    <p:sldId id="287" r:id="rId13"/>
    <p:sldId id="295" r:id="rId14"/>
    <p:sldId id="293" r:id="rId15"/>
    <p:sldId id="274" r:id="rId16"/>
    <p:sldId id="294" r:id="rId17"/>
    <p:sldId id="262" r:id="rId18"/>
    <p:sldId id="266" r:id="rId19"/>
    <p:sldId id="29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7">
          <p15:clr>
            <a:srgbClr val="A4A3A4"/>
          </p15:clr>
        </p15:guide>
        <p15:guide id="2" pos="38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506D"/>
    <a:srgbClr val="114C67"/>
    <a:srgbClr val="0115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50" autoAdjust="0"/>
    <p:restoredTop sz="91502"/>
  </p:normalViewPr>
  <p:slideViewPr>
    <p:cSldViewPr snapToGrid="0" snapToObjects="1">
      <p:cViewPr>
        <p:scale>
          <a:sx n="85" d="100"/>
          <a:sy n="85" d="100"/>
        </p:scale>
        <p:origin x="-80" y="576"/>
      </p:cViewPr>
      <p:guideLst>
        <p:guide orient="horz" pos="1627"/>
        <p:guide pos="383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Sheet1!$B$3</c:f>
              <c:strCache>
                <c:ptCount val="1"/>
                <c:pt idx="0">
                  <c:v>Year</c:v>
                </c:pt>
              </c:strCache>
            </c:strRef>
          </c:tx>
          <c:spPr>
            <a:gradFill rotWithShape="1">
              <a:gsLst>
                <a:gs pos="0">
                  <a:schemeClr val="accent4">
                    <a:shade val="76000"/>
                    <a:satMod val="103000"/>
                    <a:lumMod val="102000"/>
                    <a:tint val="94000"/>
                  </a:schemeClr>
                </a:gs>
                <a:gs pos="50000">
                  <a:schemeClr val="accent4">
                    <a:shade val="76000"/>
                    <a:satMod val="110000"/>
                    <a:lumMod val="100000"/>
                    <a:shade val="100000"/>
                  </a:schemeClr>
                </a:gs>
                <a:gs pos="100000">
                  <a:schemeClr val="accent4">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val>
            <c:numRef>
              <c:f>Sheet1!$B$4:$B$6</c:f>
              <c:numCache>
                <c:formatCode>General</c:formatCode>
                <c:ptCount val="3"/>
                <c:pt idx="0">
                  <c:v>2024</c:v>
                </c:pt>
                <c:pt idx="1">
                  <c:v>2025</c:v>
                </c:pt>
                <c:pt idx="2">
                  <c:v>2032</c:v>
                </c:pt>
              </c:numCache>
            </c:numRef>
          </c:val>
          <c:extLst>
            <c:ext xmlns:c16="http://schemas.microsoft.com/office/drawing/2014/chart" uri="{C3380CC4-5D6E-409C-BE32-E72D297353CC}">
              <c16:uniqueId val="{00000000-848D-A548-86CD-4CAA7706EE12}"/>
            </c:ext>
          </c:extLst>
        </c:ser>
        <c:ser>
          <c:idx val="1"/>
          <c:order val="1"/>
          <c:tx>
            <c:strRef>
              <c:f>Sheet1!$C$3</c:f>
              <c:strCache>
                <c:ptCount val="1"/>
                <c:pt idx="0">
                  <c:v>Valuation</c:v>
                </c:pt>
              </c:strCache>
            </c:strRef>
          </c:tx>
          <c:spPr>
            <a:solidFill>
              <a:schemeClr val="bg2">
                <a:lumMod val="90000"/>
              </a:schemeClr>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lumMod val="5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848D-A548-86CD-4CAA7706EE12}"/>
              </c:ext>
            </c:extLst>
          </c:dPt>
          <c:dPt>
            <c:idx val="1"/>
            <c:invertIfNegative val="0"/>
            <c:bubble3D val="0"/>
            <c:spPr>
              <a:solidFill>
                <a:schemeClr val="accent2">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48D-A548-86CD-4CAA7706EE12}"/>
              </c:ext>
            </c:extLst>
          </c:dPt>
          <c:dPt>
            <c:idx val="2"/>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848D-A548-86CD-4CAA7706EE12}"/>
              </c:ext>
            </c:extLst>
          </c:dPt>
          <c:val>
            <c:numRef>
              <c:f>Sheet1!$C$4:$C$6</c:f>
              <c:numCache>
                <c:formatCode>"$"#,##0_);[Red]\("$"#,##0\)</c:formatCode>
                <c:ptCount val="3"/>
                <c:pt idx="0">
                  <c:v>218330000000</c:v>
                </c:pt>
                <c:pt idx="1">
                  <c:v>255290000000</c:v>
                </c:pt>
                <c:pt idx="2">
                  <c:v>774000000000</c:v>
                </c:pt>
              </c:numCache>
            </c:numRef>
          </c:val>
          <c:extLst>
            <c:ext xmlns:c16="http://schemas.microsoft.com/office/drawing/2014/chart" uri="{C3380CC4-5D6E-409C-BE32-E72D297353CC}">
              <c16:uniqueId val="{00000001-848D-A548-86CD-4CAA7706EE12}"/>
            </c:ext>
          </c:extLst>
        </c:ser>
        <c:dLbls>
          <c:showLegendKey val="0"/>
          <c:showVal val="0"/>
          <c:showCatName val="0"/>
          <c:showSerName val="0"/>
          <c:showPercent val="0"/>
          <c:showBubbleSize val="0"/>
        </c:dLbls>
        <c:gapWidth val="0"/>
        <c:overlap val="61"/>
        <c:axId val="54291279"/>
        <c:axId val="54292991"/>
      </c:barChart>
      <c:catAx>
        <c:axId val="54291279"/>
        <c:scaling>
          <c:orientation val="minMax"/>
        </c:scaling>
        <c:delete val="1"/>
        <c:axPos val="b"/>
        <c:numFmt formatCode="General" sourceLinked="1"/>
        <c:majorTickMark val="none"/>
        <c:minorTickMark val="none"/>
        <c:tickLblPos val="nextTo"/>
        <c:crossAx val="54292991"/>
        <c:crosses val="autoZero"/>
        <c:auto val="1"/>
        <c:lblAlgn val="ctr"/>
        <c:lblOffset val="100"/>
        <c:noMultiLvlLbl val="0"/>
      </c:catAx>
      <c:valAx>
        <c:axId val="54292991"/>
        <c:scaling>
          <c:orientation val="minMax"/>
        </c:scaling>
        <c:delete val="1"/>
        <c:axPos val="l"/>
        <c:numFmt formatCode="General" sourceLinked="1"/>
        <c:majorTickMark val="none"/>
        <c:minorTickMark val="none"/>
        <c:tickLblPos val="nextTo"/>
        <c:crossAx val="54291279"/>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3ECD0D-2E8D-41A5-864C-E7A8FDEE7BF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70B51BE-36CB-41B7-A64D-47D96FD9DCBF}">
      <dgm:prSet/>
      <dgm:spPr/>
      <dgm:t>
        <a:bodyPr anchor="ctr"/>
        <a:lstStyle/>
        <a:p>
          <a:r>
            <a:rPr lang="en-US" dirty="0">
              <a:solidFill>
                <a:schemeClr val="bg1"/>
              </a:solidFill>
            </a:rPr>
            <a:t>Financially strong and uplisting-ready.</a:t>
          </a:r>
        </a:p>
      </dgm:t>
    </dgm:pt>
    <dgm:pt modelId="{1646E528-BAB1-473F-906A-D512969ABBD6}" type="parTrans" cxnId="{0EA745A4-37E6-4C8C-89CA-004A7ACBE31C}">
      <dgm:prSet/>
      <dgm:spPr/>
      <dgm:t>
        <a:bodyPr/>
        <a:lstStyle/>
        <a:p>
          <a:endParaRPr lang="en-US">
            <a:solidFill>
              <a:schemeClr val="bg1"/>
            </a:solidFill>
          </a:endParaRPr>
        </a:p>
      </dgm:t>
    </dgm:pt>
    <dgm:pt modelId="{1DE5A2AB-FCBD-46D2-94FE-CAE3F9A5B51E}" type="sibTrans" cxnId="{0EA745A4-37E6-4C8C-89CA-004A7ACBE31C}">
      <dgm:prSet/>
      <dgm:spPr/>
      <dgm:t>
        <a:bodyPr/>
        <a:lstStyle/>
        <a:p>
          <a:endParaRPr lang="en-US">
            <a:solidFill>
              <a:schemeClr val="bg1"/>
            </a:solidFill>
          </a:endParaRPr>
        </a:p>
      </dgm:t>
    </dgm:pt>
    <dgm:pt modelId="{D2DB455E-EA29-4427-B9CE-400DC0E2BE62}">
      <dgm:prSet/>
      <dgm:spPr/>
      <dgm:t>
        <a:bodyPr anchor="ctr"/>
        <a:lstStyle/>
        <a:p>
          <a:r>
            <a:rPr lang="en-US" dirty="0">
              <a:solidFill>
                <a:schemeClr val="bg1"/>
              </a:solidFill>
            </a:rPr>
            <a:t>Leadership has proven M&amp;A execution.</a:t>
          </a:r>
        </a:p>
      </dgm:t>
    </dgm:pt>
    <dgm:pt modelId="{0BF50719-587E-4BBA-BCAB-815295243D2D}" type="parTrans" cxnId="{B57D720F-54B4-40F9-9837-4149F0E10ED0}">
      <dgm:prSet/>
      <dgm:spPr/>
      <dgm:t>
        <a:bodyPr/>
        <a:lstStyle/>
        <a:p>
          <a:endParaRPr lang="en-US">
            <a:solidFill>
              <a:schemeClr val="bg1"/>
            </a:solidFill>
          </a:endParaRPr>
        </a:p>
      </dgm:t>
    </dgm:pt>
    <dgm:pt modelId="{F8344CD6-FB1F-4554-9C65-45FEB666C3AB}" type="sibTrans" cxnId="{B57D720F-54B4-40F9-9837-4149F0E10ED0}">
      <dgm:prSet/>
      <dgm:spPr/>
      <dgm:t>
        <a:bodyPr/>
        <a:lstStyle/>
        <a:p>
          <a:endParaRPr lang="en-US">
            <a:solidFill>
              <a:schemeClr val="bg1"/>
            </a:solidFill>
          </a:endParaRPr>
        </a:p>
      </dgm:t>
    </dgm:pt>
    <dgm:pt modelId="{9E5B232F-C588-4ADC-B73D-C4D0169024E9}">
      <dgm:prSet/>
      <dgm:spPr/>
      <dgm:t>
        <a:bodyPr anchor="ctr"/>
        <a:lstStyle/>
        <a:p>
          <a:r>
            <a:rPr lang="en-US" dirty="0">
              <a:solidFill>
                <a:schemeClr val="bg1"/>
              </a:solidFill>
            </a:rPr>
            <a:t>Positioned in massive market tailwinds.</a:t>
          </a:r>
        </a:p>
      </dgm:t>
    </dgm:pt>
    <dgm:pt modelId="{3AE6E8C6-0899-4EFB-BFD1-82909EB5317E}" type="parTrans" cxnId="{A0C00141-9DE6-4452-937C-F80707A38E35}">
      <dgm:prSet/>
      <dgm:spPr/>
      <dgm:t>
        <a:bodyPr/>
        <a:lstStyle/>
        <a:p>
          <a:endParaRPr lang="en-US">
            <a:solidFill>
              <a:schemeClr val="bg1"/>
            </a:solidFill>
          </a:endParaRPr>
        </a:p>
      </dgm:t>
    </dgm:pt>
    <dgm:pt modelId="{ECBEFD37-0C39-4642-9337-6879B3345F84}" type="sibTrans" cxnId="{A0C00141-9DE6-4452-937C-F80707A38E35}">
      <dgm:prSet/>
      <dgm:spPr/>
      <dgm:t>
        <a:bodyPr/>
        <a:lstStyle/>
        <a:p>
          <a:endParaRPr lang="en-US">
            <a:solidFill>
              <a:schemeClr val="bg1"/>
            </a:solidFill>
          </a:endParaRPr>
        </a:p>
      </dgm:t>
    </dgm:pt>
    <dgm:pt modelId="{50DCA5B4-A35B-4AF4-A173-55FDB4A5B8D6}">
      <dgm:prSet/>
      <dgm:spPr/>
      <dgm:t>
        <a:bodyPr anchor="ctr"/>
        <a:lstStyle/>
        <a:p>
          <a:r>
            <a:rPr lang="en-US" dirty="0">
              <a:solidFill>
                <a:schemeClr val="bg1"/>
              </a:solidFill>
            </a:rPr>
            <a:t>Clear path to scale via broader product offerings, partnerships, software, and acquisitions.</a:t>
          </a:r>
        </a:p>
      </dgm:t>
    </dgm:pt>
    <dgm:pt modelId="{A56F93B0-5701-4BB8-AC02-6556898DB65C}" type="parTrans" cxnId="{B0ECE284-677B-4A36-A0E1-53C4DC69F686}">
      <dgm:prSet/>
      <dgm:spPr/>
      <dgm:t>
        <a:bodyPr/>
        <a:lstStyle/>
        <a:p>
          <a:endParaRPr lang="en-US">
            <a:solidFill>
              <a:schemeClr val="bg1"/>
            </a:solidFill>
          </a:endParaRPr>
        </a:p>
      </dgm:t>
    </dgm:pt>
    <dgm:pt modelId="{49FCDFBA-4D0E-4C04-9818-239538BEC8C3}" type="sibTrans" cxnId="{B0ECE284-677B-4A36-A0E1-53C4DC69F686}">
      <dgm:prSet/>
      <dgm:spPr/>
      <dgm:t>
        <a:bodyPr/>
        <a:lstStyle/>
        <a:p>
          <a:endParaRPr lang="en-US">
            <a:solidFill>
              <a:schemeClr val="bg1"/>
            </a:solidFill>
          </a:endParaRPr>
        </a:p>
      </dgm:t>
    </dgm:pt>
    <dgm:pt modelId="{68331918-9062-4641-9F68-4D1F871EBF8D}" type="pres">
      <dgm:prSet presAssocID="{0D3ECD0D-2E8D-41A5-864C-E7A8FDEE7BF6}" presName="vert0" presStyleCnt="0">
        <dgm:presLayoutVars>
          <dgm:dir/>
          <dgm:animOne val="branch"/>
          <dgm:animLvl val="lvl"/>
        </dgm:presLayoutVars>
      </dgm:prSet>
      <dgm:spPr/>
    </dgm:pt>
    <dgm:pt modelId="{9B51869B-991E-924A-85B3-584CFAE74123}" type="pres">
      <dgm:prSet presAssocID="{570B51BE-36CB-41B7-A64D-47D96FD9DCBF}" presName="thickLine" presStyleLbl="alignNode1" presStyleIdx="0" presStyleCnt="4"/>
      <dgm:spPr/>
    </dgm:pt>
    <dgm:pt modelId="{E17FFA34-3DCF-D04B-8B26-4EE24BE7A521}" type="pres">
      <dgm:prSet presAssocID="{570B51BE-36CB-41B7-A64D-47D96FD9DCBF}" presName="horz1" presStyleCnt="0"/>
      <dgm:spPr/>
    </dgm:pt>
    <dgm:pt modelId="{6426E990-1F69-7B44-B37E-9CE2093FEA37}" type="pres">
      <dgm:prSet presAssocID="{570B51BE-36CB-41B7-A64D-47D96FD9DCBF}" presName="tx1" presStyleLbl="revTx" presStyleIdx="0" presStyleCnt="4"/>
      <dgm:spPr/>
    </dgm:pt>
    <dgm:pt modelId="{E379C03F-F60A-CA48-819D-B34BD52A20CE}" type="pres">
      <dgm:prSet presAssocID="{570B51BE-36CB-41B7-A64D-47D96FD9DCBF}" presName="vert1" presStyleCnt="0"/>
      <dgm:spPr/>
    </dgm:pt>
    <dgm:pt modelId="{6144189F-9801-6C47-BF8A-A121BFD842EA}" type="pres">
      <dgm:prSet presAssocID="{D2DB455E-EA29-4427-B9CE-400DC0E2BE62}" presName="thickLine" presStyleLbl="alignNode1" presStyleIdx="1" presStyleCnt="4"/>
      <dgm:spPr/>
    </dgm:pt>
    <dgm:pt modelId="{F045BD90-8BBF-4449-AD33-9FD1416EFD38}" type="pres">
      <dgm:prSet presAssocID="{D2DB455E-EA29-4427-B9CE-400DC0E2BE62}" presName="horz1" presStyleCnt="0"/>
      <dgm:spPr/>
    </dgm:pt>
    <dgm:pt modelId="{75F1B076-2C2A-F646-9846-DF9D84D58B06}" type="pres">
      <dgm:prSet presAssocID="{D2DB455E-EA29-4427-B9CE-400DC0E2BE62}" presName="tx1" presStyleLbl="revTx" presStyleIdx="1" presStyleCnt="4"/>
      <dgm:spPr/>
    </dgm:pt>
    <dgm:pt modelId="{4B6544F9-5CB1-9C4A-9B6B-471090354E26}" type="pres">
      <dgm:prSet presAssocID="{D2DB455E-EA29-4427-B9CE-400DC0E2BE62}" presName="vert1" presStyleCnt="0"/>
      <dgm:spPr/>
    </dgm:pt>
    <dgm:pt modelId="{7CA73CAC-6869-A642-9277-AAD264782EC4}" type="pres">
      <dgm:prSet presAssocID="{9E5B232F-C588-4ADC-B73D-C4D0169024E9}" presName="thickLine" presStyleLbl="alignNode1" presStyleIdx="2" presStyleCnt="4"/>
      <dgm:spPr/>
    </dgm:pt>
    <dgm:pt modelId="{FF99F94D-AFAF-A24C-AC20-8EE90910AB11}" type="pres">
      <dgm:prSet presAssocID="{9E5B232F-C588-4ADC-B73D-C4D0169024E9}" presName="horz1" presStyleCnt="0"/>
      <dgm:spPr/>
    </dgm:pt>
    <dgm:pt modelId="{7AAC534B-A89D-5945-8AB5-948E20A43088}" type="pres">
      <dgm:prSet presAssocID="{9E5B232F-C588-4ADC-B73D-C4D0169024E9}" presName="tx1" presStyleLbl="revTx" presStyleIdx="2" presStyleCnt="4"/>
      <dgm:spPr/>
    </dgm:pt>
    <dgm:pt modelId="{A5FF9CC4-423E-7849-9C2F-F022BE45BC08}" type="pres">
      <dgm:prSet presAssocID="{9E5B232F-C588-4ADC-B73D-C4D0169024E9}" presName="vert1" presStyleCnt="0"/>
      <dgm:spPr/>
    </dgm:pt>
    <dgm:pt modelId="{A23B2AC0-D75D-1F4E-BEDB-949C70753D58}" type="pres">
      <dgm:prSet presAssocID="{50DCA5B4-A35B-4AF4-A173-55FDB4A5B8D6}" presName="thickLine" presStyleLbl="alignNode1" presStyleIdx="3" presStyleCnt="4"/>
      <dgm:spPr/>
    </dgm:pt>
    <dgm:pt modelId="{E9FE96CD-ED79-0140-B57B-7DA85ABC86A3}" type="pres">
      <dgm:prSet presAssocID="{50DCA5B4-A35B-4AF4-A173-55FDB4A5B8D6}" presName="horz1" presStyleCnt="0"/>
      <dgm:spPr/>
    </dgm:pt>
    <dgm:pt modelId="{CF0DD98D-9BF2-0E42-92F4-F88EF3E6F5C6}" type="pres">
      <dgm:prSet presAssocID="{50DCA5B4-A35B-4AF4-A173-55FDB4A5B8D6}" presName="tx1" presStyleLbl="revTx" presStyleIdx="3" presStyleCnt="4"/>
      <dgm:spPr/>
    </dgm:pt>
    <dgm:pt modelId="{BE82D9CA-E04B-3647-BF62-6F264EA2E16E}" type="pres">
      <dgm:prSet presAssocID="{50DCA5B4-A35B-4AF4-A173-55FDB4A5B8D6}" presName="vert1" presStyleCnt="0"/>
      <dgm:spPr/>
    </dgm:pt>
  </dgm:ptLst>
  <dgm:cxnLst>
    <dgm:cxn modelId="{B57D720F-54B4-40F9-9837-4149F0E10ED0}" srcId="{0D3ECD0D-2E8D-41A5-864C-E7A8FDEE7BF6}" destId="{D2DB455E-EA29-4427-B9CE-400DC0E2BE62}" srcOrd="1" destOrd="0" parTransId="{0BF50719-587E-4BBA-BCAB-815295243D2D}" sibTransId="{F8344CD6-FB1F-4554-9C65-45FEB666C3AB}"/>
    <dgm:cxn modelId="{A0C00141-9DE6-4452-937C-F80707A38E35}" srcId="{0D3ECD0D-2E8D-41A5-864C-E7A8FDEE7BF6}" destId="{9E5B232F-C588-4ADC-B73D-C4D0169024E9}" srcOrd="2" destOrd="0" parTransId="{3AE6E8C6-0899-4EFB-BFD1-82909EB5317E}" sibTransId="{ECBEFD37-0C39-4642-9337-6879B3345F84}"/>
    <dgm:cxn modelId="{8136106F-6809-9D45-B14B-89FF6F10ED5E}" type="presOf" srcId="{0D3ECD0D-2E8D-41A5-864C-E7A8FDEE7BF6}" destId="{68331918-9062-4641-9F68-4D1F871EBF8D}" srcOrd="0" destOrd="0" presId="urn:microsoft.com/office/officeart/2008/layout/LinedList"/>
    <dgm:cxn modelId="{5FF33F76-610D-BB4E-843F-B20E1851C057}" type="presOf" srcId="{D2DB455E-EA29-4427-B9CE-400DC0E2BE62}" destId="{75F1B076-2C2A-F646-9846-DF9D84D58B06}" srcOrd="0" destOrd="0" presId="urn:microsoft.com/office/officeart/2008/layout/LinedList"/>
    <dgm:cxn modelId="{B0ECE284-677B-4A36-A0E1-53C4DC69F686}" srcId="{0D3ECD0D-2E8D-41A5-864C-E7A8FDEE7BF6}" destId="{50DCA5B4-A35B-4AF4-A173-55FDB4A5B8D6}" srcOrd="3" destOrd="0" parTransId="{A56F93B0-5701-4BB8-AC02-6556898DB65C}" sibTransId="{49FCDFBA-4D0E-4C04-9818-239538BEC8C3}"/>
    <dgm:cxn modelId="{A1097788-983E-844A-9C64-F6BEC96DCA08}" type="presOf" srcId="{570B51BE-36CB-41B7-A64D-47D96FD9DCBF}" destId="{6426E990-1F69-7B44-B37E-9CE2093FEA37}" srcOrd="0" destOrd="0" presId="urn:microsoft.com/office/officeart/2008/layout/LinedList"/>
    <dgm:cxn modelId="{B524B08B-C59A-DB4D-987D-71D49C7D0E42}" type="presOf" srcId="{50DCA5B4-A35B-4AF4-A173-55FDB4A5B8D6}" destId="{CF0DD98D-9BF2-0E42-92F4-F88EF3E6F5C6}" srcOrd="0" destOrd="0" presId="urn:microsoft.com/office/officeart/2008/layout/LinedList"/>
    <dgm:cxn modelId="{0EA745A4-37E6-4C8C-89CA-004A7ACBE31C}" srcId="{0D3ECD0D-2E8D-41A5-864C-E7A8FDEE7BF6}" destId="{570B51BE-36CB-41B7-A64D-47D96FD9DCBF}" srcOrd="0" destOrd="0" parTransId="{1646E528-BAB1-473F-906A-D512969ABBD6}" sibTransId="{1DE5A2AB-FCBD-46D2-94FE-CAE3F9A5B51E}"/>
    <dgm:cxn modelId="{22177BC0-7918-E34D-8D17-5E5B89E49EA5}" type="presOf" srcId="{9E5B232F-C588-4ADC-B73D-C4D0169024E9}" destId="{7AAC534B-A89D-5945-8AB5-948E20A43088}" srcOrd="0" destOrd="0" presId="urn:microsoft.com/office/officeart/2008/layout/LinedList"/>
    <dgm:cxn modelId="{9A463443-947C-2443-B62B-4836D7D15A57}" type="presParOf" srcId="{68331918-9062-4641-9F68-4D1F871EBF8D}" destId="{9B51869B-991E-924A-85B3-584CFAE74123}" srcOrd="0" destOrd="0" presId="urn:microsoft.com/office/officeart/2008/layout/LinedList"/>
    <dgm:cxn modelId="{C21E0215-CF46-F04F-A476-AA559F21E4D9}" type="presParOf" srcId="{68331918-9062-4641-9F68-4D1F871EBF8D}" destId="{E17FFA34-3DCF-D04B-8B26-4EE24BE7A521}" srcOrd="1" destOrd="0" presId="urn:microsoft.com/office/officeart/2008/layout/LinedList"/>
    <dgm:cxn modelId="{543D27D3-ED58-6A41-9F95-95E9D0A86632}" type="presParOf" srcId="{E17FFA34-3DCF-D04B-8B26-4EE24BE7A521}" destId="{6426E990-1F69-7B44-B37E-9CE2093FEA37}" srcOrd="0" destOrd="0" presId="urn:microsoft.com/office/officeart/2008/layout/LinedList"/>
    <dgm:cxn modelId="{117C3E32-ABE0-EA45-BAE6-A04AFE57AF4F}" type="presParOf" srcId="{E17FFA34-3DCF-D04B-8B26-4EE24BE7A521}" destId="{E379C03F-F60A-CA48-819D-B34BD52A20CE}" srcOrd="1" destOrd="0" presId="urn:microsoft.com/office/officeart/2008/layout/LinedList"/>
    <dgm:cxn modelId="{7FCDCAE0-D869-B942-9705-ACFCBC0EDC1A}" type="presParOf" srcId="{68331918-9062-4641-9F68-4D1F871EBF8D}" destId="{6144189F-9801-6C47-BF8A-A121BFD842EA}" srcOrd="2" destOrd="0" presId="urn:microsoft.com/office/officeart/2008/layout/LinedList"/>
    <dgm:cxn modelId="{8B0DC094-3EDA-5D46-8DE4-C3EA2B43754A}" type="presParOf" srcId="{68331918-9062-4641-9F68-4D1F871EBF8D}" destId="{F045BD90-8BBF-4449-AD33-9FD1416EFD38}" srcOrd="3" destOrd="0" presId="urn:microsoft.com/office/officeart/2008/layout/LinedList"/>
    <dgm:cxn modelId="{5F61AFE8-52DA-6B40-B498-40A704413354}" type="presParOf" srcId="{F045BD90-8BBF-4449-AD33-9FD1416EFD38}" destId="{75F1B076-2C2A-F646-9846-DF9D84D58B06}" srcOrd="0" destOrd="0" presId="urn:microsoft.com/office/officeart/2008/layout/LinedList"/>
    <dgm:cxn modelId="{9C3D270A-6B52-5B4D-89C0-034522BF52E9}" type="presParOf" srcId="{F045BD90-8BBF-4449-AD33-9FD1416EFD38}" destId="{4B6544F9-5CB1-9C4A-9B6B-471090354E26}" srcOrd="1" destOrd="0" presId="urn:microsoft.com/office/officeart/2008/layout/LinedList"/>
    <dgm:cxn modelId="{72C4133C-C3AC-4C43-B4F1-93B93358B44B}" type="presParOf" srcId="{68331918-9062-4641-9F68-4D1F871EBF8D}" destId="{7CA73CAC-6869-A642-9277-AAD264782EC4}" srcOrd="4" destOrd="0" presId="urn:microsoft.com/office/officeart/2008/layout/LinedList"/>
    <dgm:cxn modelId="{98A6DA97-1836-9A48-8B8E-2D490549A9E9}" type="presParOf" srcId="{68331918-9062-4641-9F68-4D1F871EBF8D}" destId="{FF99F94D-AFAF-A24C-AC20-8EE90910AB11}" srcOrd="5" destOrd="0" presId="urn:microsoft.com/office/officeart/2008/layout/LinedList"/>
    <dgm:cxn modelId="{271F046F-F0F8-904F-BA4A-9578B20E5555}" type="presParOf" srcId="{FF99F94D-AFAF-A24C-AC20-8EE90910AB11}" destId="{7AAC534B-A89D-5945-8AB5-948E20A43088}" srcOrd="0" destOrd="0" presId="urn:microsoft.com/office/officeart/2008/layout/LinedList"/>
    <dgm:cxn modelId="{87D0E5BC-F09C-EC4D-94B1-8222AF2A3569}" type="presParOf" srcId="{FF99F94D-AFAF-A24C-AC20-8EE90910AB11}" destId="{A5FF9CC4-423E-7849-9C2F-F022BE45BC08}" srcOrd="1" destOrd="0" presId="urn:microsoft.com/office/officeart/2008/layout/LinedList"/>
    <dgm:cxn modelId="{7FCFD956-9251-854D-AE6A-45E65450EE49}" type="presParOf" srcId="{68331918-9062-4641-9F68-4D1F871EBF8D}" destId="{A23B2AC0-D75D-1F4E-BEDB-949C70753D58}" srcOrd="6" destOrd="0" presId="urn:microsoft.com/office/officeart/2008/layout/LinedList"/>
    <dgm:cxn modelId="{86272B0F-2894-9C40-8802-AF382E12016C}" type="presParOf" srcId="{68331918-9062-4641-9F68-4D1F871EBF8D}" destId="{E9FE96CD-ED79-0140-B57B-7DA85ABC86A3}" srcOrd="7" destOrd="0" presId="urn:microsoft.com/office/officeart/2008/layout/LinedList"/>
    <dgm:cxn modelId="{457CDB95-19B7-1C4C-8A2E-410D507F9456}" type="presParOf" srcId="{E9FE96CD-ED79-0140-B57B-7DA85ABC86A3}" destId="{CF0DD98D-9BF2-0E42-92F4-F88EF3E6F5C6}" srcOrd="0" destOrd="0" presId="urn:microsoft.com/office/officeart/2008/layout/LinedList"/>
    <dgm:cxn modelId="{DE1FE107-5F40-8444-B838-D7F00673AB05}" type="presParOf" srcId="{E9FE96CD-ED79-0140-B57B-7DA85ABC86A3}" destId="{BE82D9CA-E04B-3647-BF62-6F264EA2E16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2099BA-5F13-49B5-9011-395592EE219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7E6A819-5525-40FB-B432-FE4A9A0E044D}">
      <dgm:prSet/>
      <dgm:spPr/>
      <dgm:t>
        <a:bodyPr/>
        <a:lstStyle/>
        <a:p>
          <a:pPr>
            <a:lnSpc>
              <a:spcPct val="100000"/>
            </a:lnSpc>
          </a:pPr>
          <a:r>
            <a:rPr lang="en-US">
              <a:solidFill>
                <a:schemeClr val="bg1"/>
              </a:solidFill>
            </a:rPr>
            <a:t>Lowest total cost of ownership</a:t>
          </a:r>
        </a:p>
      </dgm:t>
    </dgm:pt>
    <dgm:pt modelId="{808E5F4E-C705-4C9C-9104-11C5DE877B8C}" type="parTrans" cxnId="{1340D965-6543-4D59-BE0F-E0E6862ACBDE}">
      <dgm:prSet/>
      <dgm:spPr/>
      <dgm:t>
        <a:bodyPr/>
        <a:lstStyle/>
        <a:p>
          <a:endParaRPr lang="en-US">
            <a:solidFill>
              <a:schemeClr val="bg1"/>
            </a:solidFill>
          </a:endParaRPr>
        </a:p>
      </dgm:t>
    </dgm:pt>
    <dgm:pt modelId="{DCEB6E46-3E22-49C9-8B5A-8D8616D70063}" type="sibTrans" cxnId="{1340D965-6543-4D59-BE0F-E0E6862ACBDE}">
      <dgm:prSet/>
      <dgm:spPr/>
      <dgm:t>
        <a:bodyPr/>
        <a:lstStyle/>
        <a:p>
          <a:endParaRPr lang="en-US">
            <a:solidFill>
              <a:schemeClr val="bg1"/>
            </a:solidFill>
          </a:endParaRPr>
        </a:p>
      </dgm:t>
    </dgm:pt>
    <dgm:pt modelId="{06F27BBB-2040-47D4-AC4D-78623A696B51}">
      <dgm:prSet/>
      <dgm:spPr/>
      <dgm:t>
        <a:bodyPr/>
        <a:lstStyle/>
        <a:p>
          <a:pPr>
            <a:lnSpc>
              <a:spcPct val="100000"/>
            </a:lnSpc>
          </a:pPr>
          <a:r>
            <a:rPr lang="en-US">
              <a:solidFill>
                <a:schemeClr val="bg1"/>
              </a:solidFill>
            </a:rPr>
            <a:t>Ransomware protection (air gap)</a:t>
          </a:r>
        </a:p>
      </dgm:t>
    </dgm:pt>
    <dgm:pt modelId="{38530537-2038-4B99-9DE1-77A7B7052237}" type="parTrans" cxnId="{FE50E822-1AF2-4E02-A3F7-4646917D491B}">
      <dgm:prSet/>
      <dgm:spPr/>
      <dgm:t>
        <a:bodyPr/>
        <a:lstStyle/>
        <a:p>
          <a:endParaRPr lang="en-US">
            <a:solidFill>
              <a:schemeClr val="bg1"/>
            </a:solidFill>
          </a:endParaRPr>
        </a:p>
      </dgm:t>
    </dgm:pt>
    <dgm:pt modelId="{26F5DD35-C3F9-4272-9A60-C53349C717AE}" type="sibTrans" cxnId="{FE50E822-1AF2-4E02-A3F7-4646917D491B}">
      <dgm:prSet/>
      <dgm:spPr/>
      <dgm:t>
        <a:bodyPr/>
        <a:lstStyle/>
        <a:p>
          <a:endParaRPr lang="en-US">
            <a:solidFill>
              <a:schemeClr val="bg1"/>
            </a:solidFill>
          </a:endParaRPr>
        </a:p>
      </dgm:t>
    </dgm:pt>
    <dgm:pt modelId="{44547671-27AD-4D69-A0A7-F7271FC59237}">
      <dgm:prSet/>
      <dgm:spPr/>
      <dgm:t>
        <a:bodyPr/>
        <a:lstStyle/>
        <a:p>
          <a:pPr>
            <a:lnSpc>
              <a:spcPct val="100000"/>
            </a:lnSpc>
          </a:pPr>
          <a:r>
            <a:rPr lang="en-US">
              <a:solidFill>
                <a:schemeClr val="bg1"/>
              </a:solidFill>
            </a:rPr>
            <a:t>40+ years data integration</a:t>
          </a:r>
        </a:p>
      </dgm:t>
    </dgm:pt>
    <dgm:pt modelId="{8258F042-F739-4573-A866-C8EE35EE87E3}" type="parTrans" cxnId="{0D189F4F-5D4F-46B8-84D9-EF4CC7366821}">
      <dgm:prSet/>
      <dgm:spPr/>
      <dgm:t>
        <a:bodyPr/>
        <a:lstStyle/>
        <a:p>
          <a:endParaRPr lang="en-US">
            <a:solidFill>
              <a:schemeClr val="bg1"/>
            </a:solidFill>
          </a:endParaRPr>
        </a:p>
      </dgm:t>
    </dgm:pt>
    <dgm:pt modelId="{EA654990-494B-48FA-8BAA-6B6E25BFD764}" type="sibTrans" cxnId="{0D189F4F-5D4F-46B8-84D9-EF4CC7366821}">
      <dgm:prSet/>
      <dgm:spPr/>
      <dgm:t>
        <a:bodyPr/>
        <a:lstStyle/>
        <a:p>
          <a:endParaRPr lang="en-US">
            <a:solidFill>
              <a:schemeClr val="bg1"/>
            </a:solidFill>
          </a:endParaRPr>
        </a:p>
      </dgm:t>
    </dgm:pt>
    <dgm:pt modelId="{D670D06D-3963-43D9-B8EE-9BE3E45FEF93}">
      <dgm:prSet/>
      <dgm:spPr/>
      <dgm:t>
        <a:bodyPr/>
        <a:lstStyle/>
        <a:p>
          <a:pPr>
            <a:lnSpc>
              <a:spcPct val="100000"/>
            </a:lnSpc>
          </a:pPr>
          <a:r>
            <a:rPr lang="en-US">
              <a:solidFill>
                <a:schemeClr val="bg1"/>
              </a:solidFill>
            </a:rPr>
            <a:t>Fast fulfillment, no slot fees, US based support</a:t>
          </a:r>
        </a:p>
      </dgm:t>
    </dgm:pt>
    <dgm:pt modelId="{885CBBB2-12A0-46F2-801D-535A914A438F}" type="parTrans" cxnId="{F6B655ED-4A37-4A17-AF67-7D98770F6BA9}">
      <dgm:prSet/>
      <dgm:spPr/>
      <dgm:t>
        <a:bodyPr/>
        <a:lstStyle/>
        <a:p>
          <a:endParaRPr lang="en-US">
            <a:solidFill>
              <a:schemeClr val="bg1"/>
            </a:solidFill>
          </a:endParaRPr>
        </a:p>
      </dgm:t>
    </dgm:pt>
    <dgm:pt modelId="{A0D8F564-4220-4212-A751-335731C8B5D9}" type="sibTrans" cxnId="{F6B655ED-4A37-4A17-AF67-7D98770F6BA9}">
      <dgm:prSet/>
      <dgm:spPr/>
      <dgm:t>
        <a:bodyPr/>
        <a:lstStyle/>
        <a:p>
          <a:endParaRPr lang="en-US">
            <a:solidFill>
              <a:schemeClr val="bg1"/>
            </a:solidFill>
          </a:endParaRPr>
        </a:p>
      </dgm:t>
    </dgm:pt>
    <dgm:pt modelId="{FAF049F5-EC33-4DD8-8D9E-E0F8C5E7B29B}" type="pres">
      <dgm:prSet presAssocID="{5C2099BA-5F13-49B5-9011-395592EE2197}" presName="root" presStyleCnt="0">
        <dgm:presLayoutVars>
          <dgm:dir/>
          <dgm:resizeHandles val="exact"/>
        </dgm:presLayoutVars>
      </dgm:prSet>
      <dgm:spPr/>
    </dgm:pt>
    <dgm:pt modelId="{C3BEA004-7ABD-4530-AB78-864F9C9AE54A}" type="pres">
      <dgm:prSet presAssocID="{57E6A819-5525-40FB-B432-FE4A9A0E044D}" presName="compNode" presStyleCnt="0"/>
      <dgm:spPr/>
    </dgm:pt>
    <dgm:pt modelId="{043EC2DC-7EB5-4968-BDBD-DB8C87F92A0A}" type="pres">
      <dgm:prSet presAssocID="{57E6A819-5525-40FB-B432-FE4A9A0E044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7D6C95E4-74DA-4CF9-8C66-11DDCBB607E4}" type="pres">
      <dgm:prSet presAssocID="{57E6A819-5525-40FB-B432-FE4A9A0E044D}" presName="spaceRect" presStyleCnt="0"/>
      <dgm:spPr/>
    </dgm:pt>
    <dgm:pt modelId="{5653C48D-4C59-4555-93D9-86FFF6DBE4A5}" type="pres">
      <dgm:prSet presAssocID="{57E6A819-5525-40FB-B432-FE4A9A0E044D}" presName="textRect" presStyleLbl="revTx" presStyleIdx="0" presStyleCnt="4">
        <dgm:presLayoutVars>
          <dgm:chMax val="1"/>
          <dgm:chPref val="1"/>
        </dgm:presLayoutVars>
      </dgm:prSet>
      <dgm:spPr/>
    </dgm:pt>
    <dgm:pt modelId="{0F69C939-5559-49D7-BF5A-0410B2EDB63C}" type="pres">
      <dgm:prSet presAssocID="{DCEB6E46-3E22-49C9-8B5A-8D8616D70063}" presName="sibTrans" presStyleCnt="0"/>
      <dgm:spPr/>
    </dgm:pt>
    <dgm:pt modelId="{43BD8005-4A0E-46CA-B78E-7D101A487CEB}" type="pres">
      <dgm:prSet presAssocID="{06F27BBB-2040-47D4-AC4D-78623A696B51}" presName="compNode" presStyleCnt="0"/>
      <dgm:spPr/>
    </dgm:pt>
    <dgm:pt modelId="{6C07DB0E-F600-455F-8258-76891E1C54CC}" type="pres">
      <dgm:prSet presAssocID="{06F27BBB-2040-47D4-AC4D-78623A696B51}"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ocessor outline"/>
        </a:ext>
      </dgm:extLst>
    </dgm:pt>
    <dgm:pt modelId="{7E85D94C-3EE5-48AF-AF2D-B23E4833C0E0}" type="pres">
      <dgm:prSet presAssocID="{06F27BBB-2040-47D4-AC4D-78623A696B51}" presName="spaceRect" presStyleCnt="0"/>
      <dgm:spPr/>
    </dgm:pt>
    <dgm:pt modelId="{4BE2B726-A09A-4E63-8E5A-7DCFF5CFF424}" type="pres">
      <dgm:prSet presAssocID="{06F27BBB-2040-47D4-AC4D-78623A696B51}" presName="textRect" presStyleLbl="revTx" presStyleIdx="1" presStyleCnt="4">
        <dgm:presLayoutVars>
          <dgm:chMax val="1"/>
          <dgm:chPref val="1"/>
        </dgm:presLayoutVars>
      </dgm:prSet>
      <dgm:spPr/>
    </dgm:pt>
    <dgm:pt modelId="{62C04932-A5C1-4588-9910-2CE38E90C757}" type="pres">
      <dgm:prSet presAssocID="{26F5DD35-C3F9-4272-9A60-C53349C717AE}" presName="sibTrans" presStyleCnt="0"/>
      <dgm:spPr/>
    </dgm:pt>
    <dgm:pt modelId="{488DF716-BCD2-43A8-9811-2023F11E6C2A}" type="pres">
      <dgm:prSet presAssocID="{44547671-27AD-4D69-A0A7-F7271FC59237}" presName="compNode" presStyleCnt="0"/>
      <dgm:spPr/>
    </dgm:pt>
    <dgm:pt modelId="{969C7096-D436-4BBE-BF9E-74F515337951}" type="pres">
      <dgm:prSet presAssocID="{44547671-27AD-4D69-A0A7-F7271FC5923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02098604-9C86-4F6C-AEAA-15AD2BE51FAA}" type="pres">
      <dgm:prSet presAssocID="{44547671-27AD-4D69-A0A7-F7271FC59237}" presName="spaceRect" presStyleCnt="0"/>
      <dgm:spPr/>
    </dgm:pt>
    <dgm:pt modelId="{74AA1E4F-64E3-408A-BDD0-3680634D8FFD}" type="pres">
      <dgm:prSet presAssocID="{44547671-27AD-4D69-A0A7-F7271FC59237}" presName="textRect" presStyleLbl="revTx" presStyleIdx="2" presStyleCnt="4">
        <dgm:presLayoutVars>
          <dgm:chMax val="1"/>
          <dgm:chPref val="1"/>
        </dgm:presLayoutVars>
      </dgm:prSet>
      <dgm:spPr/>
    </dgm:pt>
    <dgm:pt modelId="{41322D43-3D71-43B8-9DD9-E976B1132AFB}" type="pres">
      <dgm:prSet presAssocID="{EA654990-494B-48FA-8BAA-6B6E25BFD764}" presName="sibTrans" presStyleCnt="0"/>
      <dgm:spPr/>
    </dgm:pt>
    <dgm:pt modelId="{440D4928-E78B-401D-877D-92A9DC2ADFC0}" type="pres">
      <dgm:prSet presAssocID="{D670D06D-3963-43D9-B8EE-9BE3E45FEF93}" presName="compNode" presStyleCnt="0"/>
      <dgm:spPr/>
    </dgm:pt>
    <dgm:pt modelId="{BD3D4EB1-0371-4D57-BAA3-5E6AD9302D21}" type="pres">
      <dgm:prSet presAssocID="{D670D06D-3963-43D9-B8EE-9BE3E45FEF9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x"/>
        </a:ext>
      </dgm:extLst>
    </dgm:pt>
    <dgm:pt modelId="{6663B190-1D50-4E90-90F8-103BF05275CF}" type="pres">
      <dgm:prSet presAssocID="{D670D06D-3963-43D9-B8EE-9BE3E45FEF93}" presName="spaceRect" presStyleCnt="0"/>
      <dgm:spPr/>
    </dgm:pt>
    <dgm:pt modelId="{36F8B7E6-1CEA-410C-AE18-A44443FAB557}" type="pres">
      <dgm:prSet presAssocID="{D670D06D-3963-43D9-B8EE-9BE3E45FEF93}" presName="textRect" presStyleLbl="revTx" presStyleIdx="3" presStyleCnt="4">
        <dgm:presLayoutVars>
          <dgm:chMax val="1"/>
          <dgm:chPref val="1"/>
        </dgm:presLayoutVars>
      </dgm:prSet>
      <dgm:spPr/>
    </dgm:pt>
  </dgm:ptLst>
  <dgm:cxnLst>
    <dgm:cxn modelId="{FE50E822-1AF2-4E02-A3F7-4646917D491B}" srcId="{5C2099BA-5F13-49B5-9011-395592EE2197}" destId="{06F27BBB-2040-47D4-AC4D-78623A696B51}" srcOrd="1" destOrd="0" parTransId="{38530537-2038-4B99-9DE1-77A7B7052237}" sibTransId="{26F5DD35-C3F9-4272-9A60-C53349C717AE}"/>
    <dgm:cxn modelId="{49F5D024-2465-4D26-A32A-78601DCA7AF2}" type="presOf" srcId="{06F27BBB-2040-47D4-AC4D-78623A696B51}" destId="{4BE2B726-A09A-4E63-8E5A-7DCFF5CFF424}" srcOrd="0" destOrd="0" presId="urn:microsoft.com/office/officeart/2018/2/layout/IconLabelList"/>
    <dgm:cxn modelId="{27041F36-EF37-481B-9851-623393E3B0C5}" type="presOf" srcId="{D670D06D-3963-43D9-B8EE-9BE3E45FEF93}" destId="{36F8B7E6-1CEA-410C-AE18-A44443FAB557}" srcOrd="0" destOrd="0" presId="urn:microsoft.com/office/officeart/2018/2/layout/IconLabelList"/>
    <dgm:cxn modelId="{0D189F4F-5D4F-46B8-84D9-EF4CC7366821}" srcId="{5C2099BA-5F13-49B5-9011-395592EE2197}" destId="{44547671-27AD-4D69-A0A7-F7271FC59237}" srcOrd="2" destOrd="0" parTransId="{8258F042-F739-4573-A866-C8EE35EE87E3}" sibTransId="{EA654990-494B-48FA-8BAA-6B6E25BFD764}"/>
    <dgm:cxn modelId="{1340D965-6543-4D59-BE0F-E0E6862ACBDE}" srcId="{5C2099BA-5F13-49B5-9011-395592EE2197}" destId="{57E6A819-5525-40FB-B432-FE4A9A0E044D}" srcOrd="0" destOrd="0" parTransId="{808E5F4E-C705-4C9C-9104-11C5DE877B8C}" sibTransId="{DCEB6E46-3E22-49C9-8B5A-8D8616D70063}"/>
    <dgm:cxn modelId="{11848E6E-6FCB-4A57-814D-6613BA260EDF}" type="presOf" srcId="{5C2099BA-5F13-49B5-9011-395592EE2197}" destId="{FAF049F5-EC33-4DD8-8D9E-E0F8C5E7B29B}" srcOrd="0" destOrd="0" presId="urn:microsoft.com/office/officeart/2018/2/layout/IconLabelList"/>
    <dgm:cxn modelId="{277BD097-F2DC-45C4-BA54-2F133E9EE6AE}" type="presOf" srcId="{44547671-27AD-4D69-A0A7-F7271FC59237}" destId="{74AA1E4F-64E3-408A-BDD0-3680634D8FFD}" srcOrd="0" destOrd="0" presId="urn:microsoft.com/office/officeart/2018/2/layout/IconLabelList"/>
    <dgm:cxn modelId="{A619A4E2-D59B-4C2F-B12C-CF76570F5F55}" type="presOf" srcId="{57E6A819-5525-40FB-B432-FE4A9A0E044D}" destId="{5653C48D-4C59-4555-93D9-86FFF6DBE4A5}" srcOrd="0" destOrd="0" presId="urn:microsoft.com/office/officeart/2018/2/layout/IconLabelList"/>
    <dgm:cxn modelId="{F6B655ED-4A37-4A17-AF67-7D98770F6BA9}" srcId="{5C2099BA-5F13-49B5-9011-395592EE2197}" destId="{D670D06D-3963-43D9-B8EE-9BE3E45FEF93}" srcOrd="3" destOrd="0" parTransId="{885CBBB2-12A0-46F2-801D-535A914A438F}" sibTransId="{A0D8F564-4220-4212-A751-335731C8B5D9}"/>
    <dgm:cxn modelId="{6426FDBF-D0DC-4481-8071-F7DBB4635AF7}" type="presParOf" srcId="{FAF049F5-EC33-4DD8-8D9E-E0F8C5E7B29B}" destId="{C3BEA004-7ABD-4530-AB78-864F9C9AE54A}" srcOrd="0" destOrd="0" presId="urn:microsoft.com/office/officeart/2018/2/layout/IconLabelList"/>
    <dgm:cxn modelId="{21D9D462-C803-4D78-AA30-C76D70974D21}" type="presParOf" srcId="{C3BEA004-7ABD-4530-AB78-864F9C9AE54A}" destId="{043EC2DC-7EB5-4968-BDBD-DB8C87F92A0A}" srcOrd="0" destOrd="0" presId="urn:microsoft.com/office/officeart/2018/2/layout/IconLabelList"/>
    <dgm:cxn modelId="{8E3D17B0-F950-403E-B82C-B23D2FC60405}" type="presParOf" srcId="{C3BEA004-7ABD-4530-AB78-864F9C9AE54A}" destId="{7D6C95E4-74DA-4CF9-8C66-11DDCBB607E4}" srcOrd="1" destOrd="0" presId="urn:microsoft.com/office/officeart/2018/2/layout/IconLabelList"/>
    <dgm:cxn modelId="{F5F5C46E-4383-4CCD-8B09-20E2B1E859DE}" type="presParOf" srcId="{C3BEA004-7ABD-4530-AB78-864F9C9AE54A}" destId="{5653C48D-4C59-4555-93D9-86FFF6DBE4A5}" srcOrd="2" destOrd="0" presId="urn:microsoft.com/office/officeart/2018/2/layout/IconLabelList"/>
    <dgm:cxn modelId="{FD802166-A2E9-4615-88C3-E0BCC536F4AF}" type="presParOf" srcId="{FAF049F5-EC33-4DD8-8D9E-E0F8C5E7B29B}" destId="{0F69C939-5559-49D7-BF5A-0410B2EDB63C}" srcOrd="1" destOrd="0" presId="urn:microsoft.com/office/officeart/2018/2/layout/IconLabelList"/>
    <dgm:cxn modelId="{C043CA38-09AC-4E49-A34F-A6F2C3FC1C50}" type="presParOf" srcId="{FAF049F5-EC33-4DD8-8D9E-E0F8C5E7B29B}" destId="{43BD8005-4A0E-46CA-B78E-7D101A487CEB}" srcOrd="2" destOrd="0" presId="urn:microsoft.com/office/officeart/2018/2/layout/IconLabelList"/>
    <dgm:cxn modelId="{95AE9CC2-D855-43BE-BCCD-0335E4796C58}" type="presParOf" srcId="{43BD8005-4A0E-46CA-B78E-7D101A487CEB}" destId="{6C07DB0E-F600-455F-8258-76891E1C54CC}" srcOrd="0" destOrd="0" presId="urn:microsoft.com/office/officeart/2018/2/layout/IconLabelList"/>
    <dgm:cxn modelId="{61E34042-3DF7-4827-8695-FD34A6A24CEC}" type="presParOf" srcId="{43BD8005-4A0E-46CA-B78E-7D101A487CEB}" destId="{7E85D94C-3EE5-48AF-AF2D-B23E4833C0E0}" srcOrd="1" destOrd="0" presId="urn:microsoft.com/office/officeart/2018/2/layout/IconLabelList"/>
    <dgm:cxn modelId="{9DCB34D2-7C76-46E5-BC99-D81D71FB5108}" type="presParOf" srcId="{43BD8005-4A0E-46CA-B78E-7D101A487CEB}" destId="{4BE2B726-A09A-4E63-8E5A-7DCFF5CFF424}" srcOrd="2" destOrd="0" presId="urn:microsoft.com/office/officeart/2018/2/layout/IconLabelList"/>
    <dgm:cxn modelId="{962A34D6-3AC6-451E-95C3-8E504D7CA4A2}" type="presParOf" srcId="{FAF049F5-EC33-4DD8-8D9E-E0F8C5E7B29B}" destId="{62C04932-A5C1-4588-9910-2CE38E90C757}" srcOrd="3" destOrd="0" presId="urn:microsoft.com/office/officeart/2018/2/layout/IconLabelList"/>
    <dgm:cxn modelId="{2A72945F-1B3C-45CB-88BD-647AA4901176}" type="presParOf" srcId="{FAF049F5-EC33-4DD8-8D9E-E0F8C5E7B29B}" destId="{488DF716-BCD2-43A8-9811-2023F11E6C2A}" srcOrd="4" destOrd="0" presId="urn:microsoft.com/office/officeart/2018/2/layout/IconLabelList"/>
    <dgm:cxn modelId="{68EDC174-1611-47F7-883B-F7A468A4A47B}" type="presParOf" srcId="{488DF716-BCD2-43A8-9811-2023F11E6C2A}" destId="{969C7096-D436-4BBE-BF9E-74F515337951}" srcOrd="0" destOrd="0" presId="urn:microsoft.com/office/officeart/2018/2/layout/IconLabelList"/>
    <dgm:cxn modelId="{A5956EF5-6F91-44D8-9B54-FCFB992F5F09}" type="presParOf" srcId="{488DF716-BCD2-43A8-9811-2023F11E6C2A}" destId="{02098604-9C86-4F6C-AEAA-15AD2BE51FAA}" srcOrd="1" destOrd="0" presId="urn:microsoft.com/office/officeart/2018/2/layout/IconLabelList"/>
    <dgm:cxn modelId="{B9C45ECB-8304-462D-AB23-3FA74858790F}" type="presParOf" srcId="{488DF716-BCD2-43A8-9811-2023F11E6C2A}" destId="{74AA1E4F-64E3-408A-BDD0-3680634D8FFD}" srcOrd="2" destOrd="0" presId="urn:microsoft.com/office/officeart/2018/2/layout/IconLabelList"/>
    <dgm:cxn modelId="{14092A2C-EE18-486B-BC70-061BEDFF4839}" type="presParOf" srcId="{FAF049F5-EC33-4DD8-8D9E-E0F8C5E7B29B}" destId="{41322D43-3D71-43B8-9DD9-E976B1132AFB}" srcOrd="5" destOrd="0" presId="urn:microsoft.com/office/officeart/2018/2/layout/IconLabelList"/>
    <dgm:cxn modelId="{DB2540FD-A094-46D1-8EB8-6E570C1525D2}" type="presParOf" srcId="{FAF049F5-EC33-4DD8-8D9E-E0F8C5E7B29B}" destId="{440D4928-E78B-401D-877D-92A9DC2ADFC0}" srcOrd="6" destOrd="0" presId="urn:microsoft.com/office/officeart/2018/2/layout/IconLabelList"/>
    <dgm:cxn modelId="{08C338BC-EA7F-4C07-8336-61675C5E9B78}" type="presParOf" srcId="{440D4928-E78B-401D-877D-92A9DC2ADFC0}" destId="{BD3D4EB1-0371-4D57-BAA3-5E6AD9302D21}" srcOrd="0" destOrd="0" presId="urn:microsoft.com/office/officeart/2018/2/layout/IconLabelList"/>
    <dgm:cxn modelId="{08F2DBB2-0EDB-4475-9C6E-3F13EDA6EBB7}" type="presParOf" srcId="{440D4928-E78B-401D-877D-92A9DC2ADFC0}" destId="{6663B190-1D50-4E90-90F8-103BF05275CF}" srcOrd="1" destOrd="0" presId="urn:microsoft.com/office/officeart/2018/2/layout/IconLabelList"/>
    <dgm:cxn modelId="{0CE6C485-4C44-4B9E-B9CA-4DD186E67E31}" type="presParOf" srcId="{440D4928-E78B-401D-877D-92A9DC2ADFC0}" destId="{36F8B7E6-1CEA-410C-AE18-A44443FAB55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1869B-991E-924A-85B3-584CFAE74123}">
      <dsp:nvSpPr>
        <dsp:cNvPr id="0" name=""/>
        <dsp:cNvSpPr/>
      </dsp:nvSpPr>
      <dsp:spPr>
        <a:xfrm>
          <a:off x="0" y="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26E990-1F69-7B44-B37E-9CE2093FEA37}">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bg1"/>
              </a:solidFill>
            </a:rPr>
            <a:t>Financially strong and uplisting-ready.</a:t>
          </a:r>
        </a:p>
      </dsp:txBody>
      <dsp:txXfrm>
        <a:off x="0" y="0"/>
        <a:ext cx="10515600" cy="1087834"/>
      </dsp:txXfrm>
    </dsp:sp>
    <dsp:sp modelId="{6144189F-9801-6C47-BF8A-A121BFD842EA}">
      <dsp:nvSpPr>
        <dsp:cNvPr id="0" name=""/>
        <dsp:cNvSpPr/>
      </dsp:nvSpPr>
      <dsp:spPr>
        <a:xfrm>
          <a:off x="0" y="108783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F1B076-2C2A-F646-9846-DF9D84D58B06}">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bg1"/>
              </a:solidFill>
            </a:rPr>
            <a:t>Leadership has proven M&amp;A execution.</a:t>
          </a:r>
        </a:p>
      </dsp:txBody>
      <dsp:txXfrm>
        <a:off x="0" y="1087834"/>
        <a:ext cx="10515600" cy="1087834"/>
      </dsp:txXfrm>
    </dsp:sp>
    <dsp:sp modelId="{7CA73CAC-6869-A642-9277-AAD264782EC4}">
      <dsp:nvSpPr>
        <dsp:cNvPr id="0" name=""/>
        <dsp:cNvSpPr/>
      </dsp:nvSpPr>
      <dsp:spPr>
        <a:xfrm>
          <a:off x="0" y="21756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AC534B-A89D-5945-8AB5-948E20A43088}">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bg1"/>
              </a:solidFill>
            </a:rPr>
            <a:t>Positioned in massive market tailwinds.</a:t>
          </a:r>
        </a:p>
      </dsp:txBody>
      <dsp:txXfrm>
        <a:off x="0" y="2175669"/>
        <a:ext cx="10515600" cy="1087834"/>
      </dsp:txXfrm>
    </dsp:sp>
    <dsp:sp modelId="{A23B2AC0-D75D-1F4E-BEDB-949C70753D58}">
      <dsp:nvSpPr>
        <dsp:cNvPr id="0" name=""/>
        <dsp:cNvSpPr/>
      </dsp:nvSpPr>
      <dsp:spPr>
        <a:xfrm>
          <a:off x="0" y="326350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0DD98D-9BF2-0E42-92F4-F88EF3E6F5C6}">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bg1"/>
              </a:solidFill>
            </a:rPr>
            <a:t>Clear path to scale via broader product offerings, partnerships, software, and acquisitions.</a:t>
          </a:r>
        </a:p>
      </dsp:txBody>
      <dsp:txXfrm>
        <a:off x="0" y="3263503"/>
        <a:ext cx="10515600" cy="1087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EC2DC-7EB5-4968-BDBD-DB8C87F92A0A}">
      <dsp:nvSpPr>
        <dsp:cNvPr id="0" name=""/>
        <dsp:cNvSpPr/>
      </dsp:nvSpPr>
      <dsp:spPr>
        <a:xfrm>
          <a:off x="669245" y="499958"/>
          <a:ext cx="1060484" cy="10604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53C48D-4C59-4555-93D9-86FFF6DBE4A5}">
      <dsp:nvSpPr>
        <dsp:cNvPr id="0" name=""/>
        <dsp:cNvSpPr/>
      </dsp:nvSpPr>
      <dsp:spPr>
        <a:xfrm>
          <a:off x="21171" y="1874681"/>
          <a:ext cx="235663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solidFill>
                <a:schemeClr val="bg1"/>
              </a:solidFill>
            </a:rPr>
            <a:t>Lowest total cost of ownership</a:t>
          </a:r>
        </a:p>
      </dsp:txBody>
      <dsp:txXfrm>
        <a:off x="21171" y="1874681"/>
        <a:ext cx="2356631" cy="720000"/>
      </dsp:txXfrm>
    </dsp:sp>
    <dsp:sp modelId="{6C07DB0E-F600-455F-8258-76891E1C54CC}">
      <dsp:nvSpPr>
        <dsp:cNvPr id="0" name=""/>
        <dsp:cNvSpPr/>
      </dsp:nvSpPr>
      <dsp:spPr>
        <a:xfrm>
          <a:off x="3438287" y="499958"/>
          <a:ext cx="1060484" cy="106048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E2B726-A09A-4E63-8E5A-7DCFF5CFF424}">
      <dsp:nvSpPr>
        <dsp:cNvPr id="0" name=""/>
        <dsp:cNvSpPr/>
      </dsp:nvSpPr>
      <dsp:spPr>
        <a:xfrm>
          <a:off x="2790213" y="1874681"/>
          <a:ext cx="235663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solidFill>
                <a:schemeClr val="bg1"/>
              </a:solidFill>
            </a:rPr>
            <a:t>Ransomware protection (air gap)</a:t>
          </a:r>
        </a:p>
      </dsp:txBody>
      <dsp:txXfrm>
        <a:off x="2790213" y="1874681"/>
        <a:ext cx="2356631" cy="720000"/>
      </dsp:txXfrm>
    </dsp:sp>
    <dsp:sp modelId="{969C7096-D436-4BBE-BF9E-74F515337951}">
      <dsp:nvSpPr>
        <dsp:cNvPr id="0" name=""/>
        <dsp:cNvSpPr/>
      </dsp:nvSpPr>
      <dsp:spPr>
        <a:xfrm>
          <a:off x="6207328" y="499958"/>
          <a:ext cx="1060484" cy="10604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AA1E4F-64E3-408A-BDD0-3680634D8FFD}">
      <dsp:nvSpPr>
        <dsp:cNvPr id="0" name=""/>
        <dsp:cNvSpPr/>
      </dsp:nvSpPr>
      <dsp:spPr>
        <a:xfrm>
          <a:off x="5559255" y="1874681"/>
          <a:ext cx="235663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solidFill>
                <a:schemeClr val="bg1"/>
              </a:solidFill>
            </a:rPr>
            <a:t>40+ years data integration</a:t>
          </a:r>
        </a:p>
      </dsp:txBody>
      <dsp:txXfrm>
        <a:off x="5559255" y="1874681"/>
        <a:ext cx="2356631" cy="720000"/>
      </dsp:txXfrm>
    </dsp:sp>
    <dsp:sp modelId="{BD3D4EB1-0371-4D57-BAA3-5E6AD9302D21}">
      <dsp:nvSpPr>
        <dsp:cNvPr id="0" name=""/>
        <dsp:cNvSpPr/>
      </dsp:nvSpPr>
      <dsp:spPr>
        <a:xfrm>
          <a:off x="8976370" y="499958"/>
          <a:ext cx="1060484" cy="10604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F8B7E6-1CEA-410C-AE18-A44443FAB557}">
      <dsp:nvSpPr>
        <dsp:cNvPr id="0" name=""/>
        <dsp:cNvSpPr/>
      </dsp:nvSpPr>
      <dsp:spPr>
        <a:xfrm>
          <a:off x="8328296" y="1874681"/>
          <a:ext cx="235663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solidFill>
                <a:schemeClr val="bg1"/>
              </a:solidFill>
            </a:rPr>
            <a:t>Fast fulfillment, no slot fees, US based support</a:t>
          </a:r>
        </a:p>
      </dsp:txBody>
      <dsp:txXfrm>
        <a:off x="8328296" y="1874681"/>
        <a:ext cx="2356631"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D068F9-E21A-DB4F-8F5B-8FD658C01FEC}" type="datetimeFigureOut">
              <a:rPr lang="en-US" smtClean="0"/>
              <a:t>11/18/25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0A312-11B2-3E40-9887-8416EFAB4654}" type="slidenum">
              <a:rPr lang="en-US" smtClean="0"/>
              <a:t>‹#›</a:t>
            </a:fld>
            <a:endParaRPr lang="en-US"/>
          </a:p>
        </p:txBody>
      </p:sp>
    </p:spTree>
    <p:extLst>
      <p:ext uri="{BB962C8B-B14F-4D97-AF65-F5344CB8AC3E}">
        <p14:creationId xmlns:p14="http://schemas.microsoft.com/office/powerpoint/2010/main" val="1552227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0A312-11B2-3E40-9887-8416EFAB4654}" type="slidenum">
              <a:rPr lang="en-US" smtClean="0"/>
              <a:t>3</a:t>
            </a:fld>
            <a:endParaRPr lang="en-US"/>
          </a:p>
        </p:txBody>
      </p:sp>
    </p:spTree>
    <p:extLst>
      <p:ext uri="{BB962C8B-B14F-4D97-AF65-F5344CB8AC3E}">
        <p14:creationId xmlns:p14="http://schemas.microsoft.com/office/powerpoint/2010/main" val="2335737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0A312-11B2-3E40-9887-8416EFAB4654}" type="slidenum">
              <a:rPr lang="en-US" smtClean="0"/>
              <a:t>4</a:t>
            </a:fld>
            <a:endParaRPr lang="en-US"/>
          </a:p>
        </p:txBody>
      </p:sp>
    </p:spTree>
    <p:extLst>
      <p:ext uri="{BB962C8B-B14F-4D97-AF65-F5344CB8AC3E}">
        <p14:creationId xmlns:p14="http://schemas.microsoft.com/office/powerpoint/2010/main" val="31520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0A312-11B2-3E40-9887-8416EFAB4654}" type="slidenum">
              <a:rPr lang="en-US" smtClean="0"/>
              <a:t>5</a:t>
            </a:fld>
            <a:endParaRPr lang="en-US"/>
          </a:p>
        </p:txBody>
      </p:sp>
    </p:spTree>
    <p:extLst>
      <p:ext uri="{BB962C8B-B14F-4D97-AF65-F5344CB8AC3E}">
        <p14:creationId xmlns:p14="http://schemas.microsoft.com/office/powerpoint/2010/main" val="868595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0A312-11B2-3E40-9887-8416EFAB4654}" type="slidenum">
              <a:rPr lang="en-US" smtClean="0"/>
              <a:t>7</a:t>
            </a:fld>
            <a:endParaRPr lang="en-US"/>
          </a:p>
        </p:txBody>
      </p:sp>
    </p:spTree>
    <p:extLst>
      <p:ext uri="{BB962C8B-B14F-4D97-AF65-F5344CB8AC3E}">
        <p14:creationId xmlns:p14="http://schemas.microsoft.com/office/powerpoint/2010/main" val="2693082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0A312-11B2-3E40-9887-8416EFAB4654}" type="slidenum">
              <a:rPr lang="en-US" smtClean="0"/>
              <a:t>12</a:t>
            </a:fld>
            <a:endParaRPr lang="en-US"/>
          </a:p>
        </p:txBody>
      </p:sp>
    </p:spTree>
    <p:extLst>
      <p:ext uri="{BB962C8B-B14F-4D97-AF65-F5344CB8AC3E}">
        <p14:creationId xmlns:p14="http://schemas.microsoft.com/office/powerpoint/2010/main" val="2549324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7FB70-A7FE-AA24-68D4-51AB84E1F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A964C0-9EE1-9722-127E-1A919248E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86EAC-29F4-969F-752F-443A89A590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735914-9285-ACA4-CF1F-F3EB679F9CFB}"/>
              </a:ext>
            </a:extLst>
          </p:cNvPr>
          <p:cNvSpPr>
            <a:spLocks noGrp="1"/>
          </p:cNvSpPr>
          <p:nvPr>
            <p:ph type="sldNum" sz="quarter" idx="5"/>
          </p:nvPr>
        </p:nvSpPr>
        <p:spPr/>
        <p:txBody>
          <a:bodyPr/>
          <a:lstStyle/>
          <a:p>
            <a:fld id="{FE80A312-11B2-3E40-9887-8416EFAB4654}" type="slidenum">
              <a:rPr lang="en-US" smtClean="0"/>
              <a:t>13</a:t>
            </a:fld>
            <a:endParaRPr lang="en-US"/>
          </a:p>
        </p:txBody>
      </p:sp>
    </p:spTree>
    <p:extLst>
      <p:ext uri="{BB962C8B-B14F-4D97-AF65-F5344CB8AC3E}">
        <p14:creationId xmlns:p14="http://schemas.microsoft.com/office/powerpoint/2010/main" val="312287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0A312-11B2-3E40-9887-8416EFAB4654}" type="slidenum">
              <a:rPr lang="en-US" smtClean="0"/>
              <a:t>17</a:t>
            </a:fld>
            <a:endParaRPr lang="en-US"/>
          </a:p>
        </p:txBody>
      </p:sp>
    </p:spTree>
    <p:extLst>
      <p:ext uri="{BB962C8B-B14F-4D97-AF65-F5344CB8AC3E}">
        <p14:creationId xmlns:p14="http://schemas.microsoft.com/office/powerpoint/2010/main" val="1171200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0A312-11B2-3E40-9887-8416EFAB4654}" type="slidenum">
              <a:rPr lang="en-US" smtClean="0"/>
              <a:t>19</a:t>
            </a:fld>
            <a:endParaRPr lang="en-US"/>
          </a:p>
        </p:txBody>
      </p:sp>
    </p:spTree>
    <p:extLst>
      <p:ext uri="{BB962C8B-B14F-4D97-AF65-F5344CB8AC3E}">
        <p14:creationId xmlns:p14="http://schemas.microsoft.com/office/powerpoint/2010/main" val="2444136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53DA-F5CD-AC8E-0C39-06B6CAF19F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084E3-7336-16D4-A933-E271BD6E44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53603A-ED88-97B7-CAFC-38BBF6A84895}"/>
              </a:ext>
            </a:extLst>
          </p:cNvPr>
          <p:cNvSpPr>
            <a:spLocks noGrp="1"/>
          </p:cNvSpPr>
          <p:nvPr>
            <p:ph type="dt" sz="half" idx="10"/>
          </p:nvPr>
        </p:nvSpPr>
        <p:spPr/>
        <p:txBody>
          <a:bodyPr/>
          <a:lstStyle/>
          <a:p>
            <a:fld id="{EF88F3E4-8046-0B44-BDA7-DB303C282FC3}" type="datetimeFigureOut">
              <a:rPr lang="en-US" smtClean="0"/>
              <a:pPr/>
              <a:t>11/18/25</a:t>
            </a:fld>
            <a:endParaRPr lang="en-US"/>
          </a:p>
        </p:txBody>
      </p:sp>
      <p:sp>
        <p:nvSpPr>
          <p:cNvPr id="5" name="Footer Placeholder 4">
            <a:extLst>
              <a:ext uri="{FF2B5EF4-FFF2-40B4-BE49-F238E27FC236}">
                <a16:creationId xmlns:a16="http://schemas.microsoft.com/office/drawing/2014/main" id="{7654AB8E-0C9D-6EA1-FB58-B256320E4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EED6F-BAB3-5E0E-AD51-869571205CC6}"/>
              </a:ext>
            </a:extLst>
          </p:cNvPr>
          <p:cNvSpPr>
            <a:spLocks noGrp="1"/>
          </p:cNvSpPr>
          <p:nvPr>
            <p:ph type="sldNum" sz="quarter" idx="12"/>
          </p:nvPr>
        </p:nvSpPr>
        <p:spPr/>
        <p:txBody>
          <a:bodyPr/>
          <a:lstStyle/>
          <a:p>
            <a:fld id="{2BBFB9A3-ECDB-664A-A577-E455AE60FDA3}" type="slidenum">
              <a:rPr lang="en-US" smtClean="0"/>
              <a:pPr/>
              <a:t>‹#›</a:t>
            </a:fld>
            <a:endParaRPr lang="en-US"/>
          </a:p>
        </p:txBody>
      </p:sp>
    </p:spTree>
    <p:extLst>
      <p:ext uri="{BB962C8B-B14F-4D97-AF65-F5344CB8AC3E}">
        <p14:creationId xmlns:p14="http://schemas.microsoft.com/office/powerpoint/2010/main" val="355528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D867-D484-853F-FFBD-26418B70E4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A8105C-75C7-6386-2468-818026E41C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B2FD3A-953F-4B9B-2196-DF9C05A1D9BA}"/>
              </a:ext>
            </a:extLst>
          </p:cNvPr>
          <p:cNvSpPr>
            <a:spLocks noGrp="1"/>
          </p:cNvSpPr>
          <p:nvPr>
            <p:ph type="dt" sz="half" idx="10"/>
          </p:nvPr>
        </p:nvSpPr>
        <p:spPr/>
        <p:txBody>
          <a:bodyPr/>
          <a:lstStyle/>
          <a:p>
            <a:fld id="{EF88F3E4-8046-0B44-BDA7-DB303C282FC3}" type="datetimeFigureOut">
              <a:rPr lang="en-US" smtClean="0"/>
              <a:pPr/>
              <a:t>11/18/25</a:t>
            </a:fld>
            <a:endParaRPr lang="en-US"/>
          </a:p>
        </p:txBody>
      </p:sp>
      <p:sp>
        <p:nvSpPr>
          <p:cNvPr id="5" name="Footer Placeholder 4">
            <a:extLst>
              <a:ext uri="{FF2B5EF4-FFF2-40B4-BE49-F238E27FC236}">
                <a16:creationId xmlns:a16="http://schemas.microsoft.com/office/drawing/2014/main" id="{2118ED4A-1969-0FB4-9708-901450315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4B4891-D47F-92CC-8E12-83EC455C34A0}"/>
              </a:ext>
            </a:extLst>
          </p:cNvPr>
          <p:cNvSpPr>
            <a:spLocks noGrp="1"/>
          </p:cNvSpPr>
          <p:nvPr>
            <p:ph type="sldNum" sz="quarter" idx="12"/>
          </p:nvPr>
        </p:nvSpPr>
        <p:spPr/>
        <p:txBody>
          <a:bodyPr/>
          <a:lstStyle/>
          <a:p>
            <a:fld id="{2BBFB9A3-ECDB-664A-A577-E455AE60FDA3}" type="slidenum">
              <a:rPr lang="en-US" smtClean="0"/>
              <a:pPr/>
              <a:t>‹#›</a:t>
            </a:fld>
            <a:endParaRPr lang="en-US"/>
          </a:p>
        </p:txBody>
      </p:sp>
    </p:spTree>
    <p:extLst>
      <p:ext uri="{BB962C8B-B14F-4D97-AF65-F5344CB8AC3E}">
        <p14:creationId xmlns:p14="http://schemas.microsoft.com/office/powerpoint/2010/main" val="1077895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FA85D8-D7EB-C53D-59E3-DB62ACAF05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B56566-FB26-6B4B-6AD1-1C1E4CE2CD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0F17D-73E0-F284-12AC-342E57DAA731}"/>
              </a:ext>
            </a:extLst>
          </p:cNvPr>
          <p:cNvSpPr>
            <a:spLocks noGrp="1"/>
          </p:cNvSpPr>
          <p:nvPr>
            <p:ph type="dt" sz="half" idx="10"/>
          </p:nvPr>
        </p:nvSpPr>
        <p:spPr/>
        <p:txBody>
          <a:bodyPr/>
          <a:lstStyle/>
          <a:p>
            <a:fld id="{EF88F3E4-8046-0B44-BDA7-DB303C282FC3}" type="datetimeFigureOut">
              <a:rPr lang="en-US" smtClean="0"/>
              <a:pPr/>
              <a:t>11/18/25</a:t>
            </a:fld>
            <a:endParaRPr lang="en-US"/>
          </a:p>
        </p:txBody>
      </p:sp>
      <p:sp>
        <p:nvSpPr>
          <p:cNvPr id="5" name="Footer Placeholder 4">
            <a:extLst>
              <a:ext uri="{FF2B5EF4-FFF2-40B4-BE49-F238E27FC236}">
                <a16:creationId xmlns:a16="http://schemas.microsoft.com/office/drawing/2014/main" id="{29E57554-4E0A-17E1-9DE3-BC3A60FC29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55DD2-05B0-29F5-5E38-FD2CA754C8BC}"/>
              </a:ext>
            </a:extLst>
          </p:cNvPr>
          <p:cNvSpPr>
            <a:spLocks noGrp="1"/>
          </p:cNvSpPr>
          <p:nvPr>
            <p:ph type="sldNum" sz="quarter" idx="12"/>
          </p:nvPr>
        </p:nvSpPr>
        <p:spPr/>
        <p:txBody>
          <a:bodyPr/>
          <a:lstStyle/>
          <a:p>
            <a:fld id="{2BBFB9A3-ECDB-664A-A577-E455AE60FDA3}" type="slidenum">
              <a:rPr lang="en-US" smtClean="0"/>
              <a:pPr/>
              <a:t>‹#›</a:t>
            </a:fld>
            <a:endParaRPr lang="en-US"/>
          </a:p>
        </p:txBody>
      </p:sp>
    </p:spTree>
    <p:extLst>
      <p:ext uri="{BB962C8B-B14F-4D97-AF65-F5344CB8AC3E}">
        <p14:creationId xmlns:p14="http://schemas.microsoft.com/office/powerpoint/2010/main" val="202058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2797-07D7-B22A-674D-D53F7B691F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3D811F-B536-183E-9472-24F413C4E9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719B3-DEEC-A223-5762-838211E5E959}"/>
              </a:ext>
            </a:extLst>
          </p:cNvPr>
          <p:cNvSpPr>
            <a:spLocks noGrp="1"/>
          </p:cNvSpPr>
          <p:nvPr>
            <p:ph type="dt" sz="half" idx="10"/>
          </p:nvPr>
        </p:nvSpPr>
        <p:spPr/>
        <p:txBody>
          <a:bodyPr/>
          <a:lstStyle/>
          <a:p>
            <a:fld id="{EF88F3E4-8046-0B44-BDA7-DB303C282FC3}" type="datetimeFigureOut">
              <a:rPr lang="en-US" smtClean="0"/>
              <a:pPr/>
              <a:t>11/18/25</a:t>
            </a:fld>
            <a:endParaRPr lang="en-US"/>
          </a:p>
        </p:txBody>
      </p:sp>
      <p:sp>
        <p:nvSpPr>
          <p:cNvPr id="5" name="Footer Placeholder 4">
            <a:extLst>
              <a:ext uri="{FF2B5EF4-FFF2-40B4-BE49-F238E27FC236}">
                <a16:creationId xmlns:a16="http://schemas.microsoft.com/office/drawing/2014/main" id="{BB1F16D7-9432-8B0A-6CEC-29E630A57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A8DD1-8AD1-B8B3-9786-1A8DFD8F9E7C}"/>
              </a:ext>
            </a:extLst>
          </p:cNvPr>
          <p:cNvSpPr>
            <a:spLocks noGrp="1"/>
          </p:cNvSpPr>
          <p:nvPr>
            <p:ph type="sldNum" sz="quarter" idx="12"/>
          </p:nvPr>
        </p:nvSpPr>
        <p:spPr/>
        <p:txBody>
          <a:bodyPr/>
          <a:lstStyle/>
          <a:p>
            <a:fld id="{2BBFB9A3-ECDB-664A-A577-E455AE60FDA3}" type="slidenum">
              <a:rPr lang="en-US" smtClean="0"/>
              <a:pPr/>
              <a:t>‹#›</a:t>
            </a:fld>
            <a:endParaRPr lang="en-US"/>
          </a:p>
        </p:txBody>
      </p:sp>
    </p:spTree>
    <p:extLst>
      <p:ext uri="{BB962C8B-B14F-4D97-AF65-F5344CB8AC3E}">
        <p14:creationId xmlns:p14="http://schemas.microsoft.com/office/powerpoint/2010/main" val="866335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0B882-D959-F00F-4759-39DB848A55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F59001-8DE1-D34B-12B3-0DA58D8B4A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BA103A-003C-26D0-F3DD-4810635A8193}"/>
              </a:ext>
            </a:extLst>
          </p:cNvPr>
          <p:cNvSpPr>
            <a:spLocks noGrp="1"/>
          </p:cNvSpPr>
          <p:nvPr>
            <p:ph type="dt" sz="half" idx="10"/>
          </p:nvPr>
        </p:nvSpPr>
        <p:spPr/>
        <p:txBody>
          <a:bodyPr/>
          <a:lstStyle/>
          <a:p>
            <a:fld id="{EF88F3E4-8046-0B44-BDA7-DB303C282FC3}" type="datetimeFigureOut">
              <a:rPr lang="en-US" smtClean="0"/>
              <a:pPr/>
              <a:t>11/18/25</a:t>
            </a:fld>
            <a:endParaRPr lang="en-US"/>
          </a:p>
        </p:txBody>
      </p:sp>
      <p:sp>
        <p:nvSpPr>
          <p:cNvPr id="5" name="Footer Placeholder 4">
            <a:extLst>
              <a:ext uri="{FF2B5EF4-FFF2-40B4-BE49-F238E27FC236}">
                <a16:creationId xmlns:a16="http://schemas.microsoft.com/office/drawing/2014/main" id="{15635C88-C6A4-1F19-B086-E055EA7CC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BE887-E5BA-B14B-8E63-504155468BCD}"/>
              </a:ext>
            </a:extLst>
          </p:cNvPr>
          <p:cNvSpPr>
            <a:spLocks noGrp="1"/>
          </p:cNvSpPr>
          <p:nvPr>
            <p:ph type="sldNum" sz="quarter" idx="12"/>
          </p:nvPr>
        </p:nvSpPr>
        <p:spPr/>
        <p:txBody>
          <a:bodyPr/>
          <a:lstStyle/>
          <a:p>
            <a:fld id="{2BBFB9A3-ECDB-664A-A577-E455AE60FDA3}" type="slidenum">
              <a:rPr lang="en-US" smtClean="0"/>
              <a:pPr/>
              <a:t>‹#›</a:t>
            </a:fld>
            <a:endParaRPr lang="en-US"/>
          </a:p>
        </p:txBody>
      </p:sp>
    </p:spTree>
    <p:extLst>
      <p:ext uri="{BB962C8B-B14F-4D97-AF65-F5344CB8AC3E}">
        <p14:creationId xmlns:p14="http://schemas.microsoft.com/office/powerpoint/2010/main" val="357821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9DA3C-998C-A21B-0BF9-97AB01AB2B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67A004-4B05-07D2-1D32-AC0E6F409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492C24-850A-66DC-AC76-35ACB8138D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504C63-D7F6-9025-73A6-EE25FB21607C}"/>
              </a:ext>
            </a:extLst>
          </p:cNvPr>
          <p:cNvSpPr>
            <a:spLocks noGrp="1"/>
          </p:cNvSpPr>
          <p:nvPr>
            <p:ph type="dt" sz="half" idx="10"/>
          </p:nvPr>
        </p:nvSpPr>
        <p:spPr/>
        <p:txBody>
          <a:bodyPr/>
          <a:lstStyle/>
          <a:p>
            <a:fld id="{EF88F3E4-8046-0B44-BDA7-DB303C282FC3}" type="datetimeFigureOut">
              <a:rPr lang="en-US" smtClean="0"/>
              <a:pPr/>
              <a:t>11/18/25</a:t>
            </a:fld>
            <a:endParaRPr lang="en-US"/>
          </a:p>
        </p:txBody>
      </p:sp>
      <p:sp>
        <p:nvSpPr>
          <p:cNvPr id="6" name="Footer Placeholder 5">
            <a:extLst>
              <a:ext uri="{FF2B5EF4-FFF2-40B4-BE49-F238E27FC236}">
                <a16:creationId xmlns:a16="http://schemas.microsoft.com/office/drawing/2014/main" id="{A022F303-701E-795C-DC05-38E9FAAFAE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A0719-7AD0-756D-1ED9-F99761A86D23}"/>
              </a:ext>
            </a:extLst>
          </p:cNvPr>
          <p:cNvSpPr>
            <a:spLocks noGrp="1"/>
          </p:cNvSpPr>
          <p:nvPr>
            <p:ph type="sldNum" sz="quarter" idx="12"/>
          </p:nvPr>
        </p:nvSpPr>
        <p:spPr/>
        <p:txBody>
          <a:bodyPr/>
          <a:lstStyle/>
          <a:p>
            <a:fld id="{2BBFB9A3-ECDB-664A-A577-E455AE60FDA3}" type="slidenum">
              <a:rPr lang="en-US" smtClean="0"/>
              <a:pPr/>
              <a:t>‹#›</a:t>
            </a:fld>
            <a:endParaRPr lang="en-US"/>
          </a:p>
        </p:txBody>
      </p:sp>
    </p:spTree>
    <p:extLst>
      <p:ext uri="{BB962C8B-B14F-4D97-AF65-F5344CB8AC3E}">
        <p14:creationId xmlns:p14="http://schemas.microsoft.com/office/powerpoint/2010/main" val="398355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8A492-3CDD-D91F-8C57-B8085F69DE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3CF54A-2D09-8A26-80BF-4CB8A2C4EA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B61004-E6F2-C2B3-2AF9-56A9761A93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51105-877B-AE2A-DBFE-93B33704B7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01FB78-19AF-EE7E-43BB-5BCA621B1E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E27045-3C3D-1446-CEF4-3DDFE30AD9BC}"/>
              </a:ext>
            </a:extLst>
          </p:cNvPr>
          <p:cNvSpPr>
            <a:spLocks noGrp="1"/>
          </p:cNvSpPr>
          <p:nvPr>
            <p:ph type="dt" sz="half" idx="10"/>
          </p:nvPr>
        </p:nvSpPr>
        <p:spPr/>
        <p:txBody>
          <a:bodyPr/>
          <a:lstStyle/>
          <a:p>
            <a:fld id="{EF88F3E4-8046-0B44-BDA7-DB303C282FC3}" type="datetimeFigureOut">
              <a:rPr lang="en-US" smtClean="0"/>
              <a:pPr/>
              <a:t>11/18/25</a:t>
            </a:fld>
            <a:endParaRPr lang="en-US"/>
          </a:p>
        </p:txBody>
      </p:sp>
      <p:sp>
        <p:nvSpPr>
          <p:cNvPr id="8" name="Footer Placeholder 7">
            <a:extLst>
              <a:ext uri="{FF2B5EF4-FFF2-40B4-BE49-F238E27FC236}">
                <a16:creationId xmlns:a16="http://schemas.microsoft.com/office/drawing/2014/main" id="{B6B0AAFA-4B28-152D-6762-D7A7D8D249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5118D4-EA66-0C88-BA61-7A1E11ECA9DF}"/>
              </a:ext>
            </a:extLst>
          </p:cNvPr>
          <p:cNvSpPr>
            <a:spLocks noGrp="1"/>
          </p:cNvSpPr>
          <p:nvPr>
            <p:ph type="sldNum" sz="quarter" idx="12"/>
          </p:nvPr>
        </p:nvSpPr>
        <p:spPr/>
        <p:txBody>
          <a:bodyPr/>
          <a:lstStyle/>
          <a:p>
            <a:fld id="{2BBFB9A3-ECDB-664A-A577-E455AE60FDA3}" type="slidenum">
              <a:rPr lang="en-US" smtClean="0"/>
              <a:pPr/>
              <a:t>‹#›</a:t>
            </a:fld>
            <a:endParaRPr lang="en-US"/>
          </a:p>
        </p:txBody>
      </p:sp>
    </p:spTree>
    <p:extLst>
      <p:ext uri="{BB962C8B-B14F-4D97-AF65-F5344CB8AC3E}">
        <p14:creationId xmlns:p14="http://schemas.microsoft.com/office/powerpoint/2010/main" val="2727511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D854-55A2-C3A8-B6F2-CF18429CF6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B58A95-CF1A-33F0-EC0A-1764A4A2D99A}"/>
              </a:ext>
            </a:extLst>
          </p:cNvPr>
          <p:cNvSpPr>
            <a:spLocks noGrp="1"/>
          </p:cNvSpPr>
          <p:nvPr>
            <p:ph type="dt" sz="half" idx="10"/>
          </p:nvPr>
        </p:nvSpPr>
        <p:spPr/>
        <p:txBody>
          <a:bodyPr/>
          <a:lstStyle/>
          <a:p>
            <a:fld id="{EF88F3E4-8046-0B44-BDA7-DB303C282FC3}" type="datetimeFigureOut">
              <a:rPr lang="en-US" smtClean="0"/>
              <a:pPr/>
              <a:t>11/18/25</a:t>
            </a:fld>
            <a:endParaRPr lang="en-US"/>
          </a:p>
        </p:txBody>
      </p:sp>
      <p:sp>
        <p:nvSpPr>
          <p:cNvPr id="4" name="Footer Placeholder 3">
            <a:extLst>
              <a:ext uri="{FF2B5EF4-FFF2-40B4-BE49-F238E27FC236}">
                <a16:creationId xmlns:a16="http://schemas.microsoft.com/office/drawing/2014/main" id="{442A832A-B3F3-BB1B-FCF6-9E7A7BFA03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4B37B3-A714-B081-2930-4CC98B0805F0}"/>
              </a:ext>
            </a:extLst>
          </p:cNvPr>
          <p:cNvSpPr>
            <a:spLocks noGrp="1"/>
          </p:cNvSpPr>
          <p:nvPr>
            <p:ph type="sldNum" sz="quarter" idx="12"/>
          </p:nvPr>
        </p:nvSpPr>
        <p:spPr/>
        <p:txBody>
          <a:bodyPr/>
          <a:lstStyle/>
          <a:p>
            <a:fld id="{2BBFB9A3-ECDB-664A-A577-E455AE60FDA3}" type="slidenum">
              <a:rPr lang="en-US" smtClean="0"/>
              <a:pPr/>
              <a:t>‹#›</a:t>
            </a:fld>
            <a:endParaRPr lang="en-US"/>
          </a:p>
        </p:txBody>
      </p:sp>
    </p:spTree>
    <p:extLst>
      <p:ext uri="{BB962C8B-B14F-4D97-AF65-F5344CB8AC3E}">
        <p14:creationId xmlns:p14="http://schemas.microsoft.com/office/powerpoint/2010/main" val="197817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EB7CD-E9A7-1058-BECF-C33171630D70}"/>
              </a:ext>
            </a:extLst>
          </p:cNvPr>
          <p:cNvSpPr>
            <a:spLocks noGrp="1"/>
          </p:cNvSpPr>
          <p:nvPr>
            <p:ph type="dt" sz="half" idx="10"/>
          </p:nvPr>
        </p:nvSpPr>
        <p:spPr/>
        <p:txBody>
          <a:bodyPr/>
          <a:lstStyle/>
          <a:p>
            <a:fld id="{EF88F3E4-8046-0B44-BDA7-DB303C282FC3}" type="datetimeFigureOut">
              <a:rPr lang="en-US" smtClean="0"/>
              <a:pPr/>
              <a:t>11/18/25</a:t>
            </a:fld>
            <a:endParaRPr lang="en-US"/>
          </a:p>
        </p:txBody>
      </p:sp>
      <p:sp>
        <p:nvSpPr>
          <p:cNvPr id="3" name="Footer Placeholder 2">
            <a:extLst>
              <a:ext uri="{FF2B5EF4-FFF2-40B4-BE49-F238E27FC236}">
                <a16:creationId xmlns:a16="http://schemas.microsoft.com/office/drawing/2014/main" id="{0A047105-E792-D5BD-B0DD-F1442ABF17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72E099-A70B-0DAF-E24A-268B8630BF24}"/>
              </a:ext>
            </a:extLst>
          </p:cNvPr>
          <p:cNvSpPr>
            <a:spLocks noGrp="1"/>
          </p:cNvSpPr>
          <p:nvPr>
            <p:ph type="sldNum" sz="quarter" idx="12"/>
          </p:nvPr>
        </p:nvSpPr>
        <p:spPr/>
        <p:txBody>
          <a:bodyPr/>
          <a:lstStyle/>
          <a:p>
            <a:fld id="{2BBFB9A3-ECDB-664A-A577-E455AE60FDA3}" type="slidenum">
              <a:rPr lang="en-US" smtClean="0"/>
              <a:pPr/>
              <a:t>‹#›</a:t>
            </a:fld>
            <a:endParaRPr lang="en-US"/>
          </a:p>
        </p:txBody>
      </p:sp>
    </p:spTree>
    <p:extLst>
      <p:ext uri="{BB962C8B-B14F-4D97-AF65-F5344CB8AC3E}">
        <p14:creationId xmlns:p14="http://schemas.microsoft.com/office/powerpoint/2010/main" val="1234212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8A12-7194-AFEE-AEAE-286B5E2CB0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331E59-BC63-19DC-CD68-FB48701AB8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75EBB2-1016-4A64-2B48-480FF2FC0D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11AB66-612A-64DC-C1A2-7E08EB20B37B}"/>
              </a:ext>
            </a:extLst>
          </p:cNvPr>
          <p:cNvSpPr>
            <a:spLocks noGrp="1"/>
          </p:cNvSpPr>
          <p:nvPr>
            <p:ph type="dt" sz="half" idx="10"/>
          </p:nvPr>
        </p:nvSpPr>
        <p:spPr/>
        <p:txBody>
          <a:bodyPr/>
          <a:lstStyle/>
          <a:p>
            <a:fld id="{EF88F3E4-8046-0B44-BDA7-DB303C282FC3}" type="datetimeFigureOut">
              <a:rPr lang="en-US" smtClean="0"/>
              <a:pPr/>
              <a:t>11/18/25</a:t>
            </a:fld>
            <a:endParaRPr lang="en-US"/>
          </a:p>
        </p:txBody>
      </p:sp>
      <p:sp>
        <p:nvSpPr>
          <p:cNvPr id="6" name="Footer Placeholder 5">
            <a:extLst>
              <a:ext uri="{FF2B5EF4-FFF2-40B4-BE49-F238E27FC236}">
                <a16:creationId xmlns:a16="http://schemas.microsoft.com/office/drawing/2014/main" id="{F360CD2B-C5A6-5E88-F9E9-FA0FE667B3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19AE8E-95D8-DE3C-6295-65EAC940EBF2}"/>
              </a:ext>
            </a:extLst>
          </p:cNvPr>
          <p:cNvSpPr>
            <a:spLocks noGrp="1"/>
          </p:cNvSpPr>
          <p:nvPr>
            <p:ph type="sldNum" sz="quarter" idx="12"/>
          </p:nvPr>
        </p:nvSpPr>
        <p:spPr/>
        <p:txBody>
          <a:bodyPr/>
          <a:lstStyle/>
          <a:p>
            <a:fld id="{2BBFB9A3-ECDB-664A-A577-E455AE60FDA3}" type="slidenum">
              <a:rPr lang="en-US" smtClean="0"/>
              <a:pPr/>
              <a:t>‹#›</a:t>
            </a:fld>
            <a:endParaRPr lang="en-US"/>
          </a:p>
        </p:txBody>
      </p:sp>
    </p:spTree>
    <p:extLst>
      <p:ext uri="{BB962C8B-B14F-4D97-AF65-F5344CB8AC3E}">
        <p14:creationId xmlns:p14="http://schemas.microsoft.com/office/powerpoint/2010/main" val="3651926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2DD6-3B61-0ADE-0DBA-FB23ED9C1E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C50A69-1372-6487-067E-F20228284A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FA1554-A510-C6E4-A7AD-D31AE4E1A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DCE10-1C19-49F1-78DF-14F30DDA1BEC}"/>
              </a:ext>
            </a:extLst>
          </p:cNvPr>
          <p:cNvSpPr>
            <a:spLocks noGrp="1"/>
          </p:cNvSpPr>
          <p:nvPr>
            <p:ph type="dt" sz="half" idx="10"/>
          </p:nvPr>
        </p:nvSpPr>
        <p:spPr/>
        <p:txBody>
          <a:bodyPr/>
          <a:lstStyle/>
          <a:p>
            <a:fld id="{EF88F3E4-8046-0B44-BDA7-DB303C282FC3}" type="datetimeFigureOut">
              <a:rPr lang="en-US" smtClean="0"/>
              <a:pPr/>
              <a:t>11/18/25</a:t>
            </a:fld>
            <a:endParaRPr lang="en-US"/>
          </a:p>
        </p:txBody>
      </p:sp>
      <p:sp>
        <p:nvSpPr>
          <p:cNvPr id="6" name="Footer Placeholder 5">
            <a:extLst>
              <a:ext uri="{FF2B5EF4-FFF2-40B4-BE49-F238E27FC236}">
                <a16:creationId xmlns:a16="http://schemas.microsoft.com/office/drawing/2014/main" id="{70F598B3-CDC1-D640-DCB5-9B87A35F4E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D9A91D-2207-F8A0-6FAC-B29CEB6B26F3}"/>
              </a:ext>
            </a:extLst>
          </p:cNvPr>
          <p:cNvSpPr>
            <a:spLocks noGrp="1"/>
          </p:cNvSpPr>
          <p:nvPr>
            <p:ph type="sldNum" sz="quarter" idx="12"/>
          </p:nvPr>
        </p:nvSpPr>
        <p:spPr/>
        <p:txBody>
          <a:bodyPr/>
          <a:lstStyle/>
          <a:p>
            <a:fld id="{2BBFB9A3-ECDB-664A-A577-E455AE60FDA3}" type="slidenum">
              <a:rPr lang="en-US" smtClean="0"/>
              <a:pPr/>
              <a:t>‹#›</a:t>
            </a:fld>
            <a:endParaRPr lang="en-US"/>
          </a:p>
        </p:txBody>
      </p:sp>
    </p:spTree>
    <p:extLst>
      <p:ext uri="{BB962C8B-B14F-4D97-AF65-F5344CB8AC3E}">
        <p14:creationId xmlns:p14="http://schemas.microsoft.com/office/powerpoint/2010/main" val="1159003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2774C5-270F-5E07-386B-C47EB9083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568670-7CEB-6FB6-F16F-6B7F29543E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8300CA-4AE5-4B05-77FB-A8939E0E65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88F3E4-8046-0B44-BDA7-DB303C282FC3}" type="datetimeFigureOut">
              <a:rPr lang="en-US" smtClean="0"/>
              <a:pPr/>
              <a:t>11/18/25</a:t>
            </a:fld>
            <a:endParaRPr lang="en-US"/>
          </a:p>
        </p:txBody>
      </p:sp>
      <p:sp>
        <p:nvSpPr>
          <p:cNvPr id="5" name="Footer Placeholder 4">
            <a:extLst>
              <a:ext uri="{FF2B5EF4-FFF2-40B4-BE49-F238E27FC236}">
                <a16:creationId xmlns:a16="http://schemas.microsoft.com/office/drawing/2014/main" id="{71484735-7FFA-1178-6DE9-D021CBC5E7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0146F87-13E1-562B-CB5C-292049EA0C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BFB9A3-ECDB-664A-A577-E455AE60FDA3}" type="slidenum">
              <a:rPr lang="en-US" smtClean="0"/>
              <a:pPr/>
              <a:t>‹#›</a:t>
            </a:fld>
            <a:endParaRPr lang="en-US"/>
          </a:p>
        </p:txBody>
      </p:sp>
    </p:spTree>
    <p:extLst>
      <p:ext uri="{BB962C8B-B14F-4D97-AF65-F5344CB8AC3E}">
        <p14:creationId xmlns:p14="http://schemas.microsoft.com/office/powerpoint/2010/main" val="585965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qbak@qualstar.com"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F615B3-C6E7-5323-09E4-4BD4A7FC398F}"/>
              </a:ext>
            </a:extLst>
          </p:cNvPr>
          <p:cNvSpPr txBox="1"/>
          <p:nvPr/>
        </p:nvSpPr>
        <p:spPr>
          <a:xfrm>
            <a:off x="1394412" y="3320826"/>
            <a:ext cx="9448800" cy="1908215"/>
          </a:xfrm>
          <a:prstGeom prst="rect">
            <a:avLst/>
          </a:prstGeom>
          <a:noFill/>
          <a:effectLst>
            <a:outerShdw blurRad="88900" dist="88900" dir="2700000" algn="tl" rotWithShape="0">
              <a:schemeClr val="tx1"/>
            </a:outerShdw>
          </a:effectLst>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Celebrating more than </a:t>
            </a:r>
          </a:p>
          <a:p>
            <a:pPr algn="ctr"/>
            <a:r>
              <a:rPr lang="en-US" sz="6000" b="1" dirty="0">
                <a:solidFill>
                  <a:schemeClr val="bg1"/>
                </a:solidFill>
                <a:latin typeface="Arial" panose="020B0604020202020204" pitchFamily="34" charset="0"/>
                <a:cs typeface="Arial" panose="020B0604020202020204" pitchFamily="34" charset="0"/>
              </a:rPr>
              <a:t>4 Decades</a:t>
            </a:r>
            <a:endParaRPr lang="en-US" sz="2200" b="1" dirty="0">
              <a:solidFill>
                <a:schemeClr val="bg1"/>
              </a:solidFill>
              <a:latin typeface="Arial" panose="020B0604020202020204" pitchFamily="34" charset="0"/>
              <a:cs typeface="Arial" panose="020B0604020202020204" pitchFamily="34" charset="0"/>
            </a:endParaRPr>
          </a:p>
          <a:p>
            <a:pPr algn="ctr"/>
            <a:r>
              <a:rPr lang="en-US" sz="3600" b="1" dirty="0">
                <a:solidFill>
                  <a:schemeClr val="bg1"/>
                </a:solidFill>
                <a:latin typeface="Arial" panose="020B0604020202020204" pitchFamily="34" charset="0"/>
                <a:cs typeface="Arial" panose="020B0604020202020204" pitchFamily="34" charset="0"/>
              </a:rPr>
              <a:t>Data Storage Expertise</a:t>
            </a:r>
          </a:p>
        </p:txBody>
      </p:sp>
      <p:pic>
        <p:nvPicPr>
          <p:cNvPr id="8" name="Picture 7" descr="A black and white logo&#10;&#10;Description automatically generated">
            <a:extLst>
              <a:ext uri="{FF2B5EF4-FFF2-40B4-BE49-F238E27FC236}">
                <a16:creationId xmlns:a16="http://schemas.microsoft.com/office/drawing/2014/main" id="{0750DA98-E53D-4A16-024A-0ED01229762C}"/>
              </a:ext>
            </a:extLst>
          </p:cNvPr>
          <p:cNvPicPr>
            <a:picLocks noChangeAspect="1"/>
          </p:cNvPicPr>
          <p:nvPr/>
        </p:nvPicPr>
        <p:blipFill>
          <a:blip r:embed="rId2"/>
          <a:stretch>
            <a:fillRect/>
          </a:stretch>
        </p:blipFill>
        <p:spPr>
          <a:xfrm>
            <a:off x="3610517" y="1696463"/>
            <a:ext cx="4995927" cy="1097912"/>
          </a:xfrm>
          <a:prstGeom prst="rect">
            <a:avLst/>
          </a:prstGeom>
        </p:spPr>
      </p:pic>
      <p:sp>
        <p:nvSpPr>
          <p:cNvPr id="4" name="TextBox 3">
            <a:extLst>
              <a:ext uri="{FF2B5EF4-FFF2-40B4-BE49-F238E27FC236}">
                <a16:creationId xmlns:a16="http://schemas.microsoft.com/office/drawing/2014/main" id="{5335A02E-6479-357E-508A-526515798EC2}"/>
              </a:ext>
            </a:extLst>
          </p:cNvPr>
          <p:cNvSpPr txBox="1"/>
          <p:nvPr/>
        </p:nvSpPr>
        <p:spPr>
          <a:xfrm>
            <a:off x="6884831" y="2609709"/>
            <a:ext cx="1473558" cy="369332"/>
          </a:xfrm>
          <a:prstGeom prst="rect">
            <a:avLst/>
          </a:prstGeom>
          <a:noFill/>
        </p:spPr>
        <p:txBody>
          <a:bodyPr wrap="square">
            <a:spAutoFit/>
          </a:bodyPr>
          <a:lstStyle/>
          <a:p>
            <a:r>
              <a:rPr lang="en-US" dirty="0">
                <a:solidFill>
                  <a:schemeClr val="bg1"/>
                </a:solidFill>
              </a:rPr>
              <a:t>OTC: QBAK</a:t>
            </a:r>
          </a:p>
        </p:txBody>
      </p:sp>
    </p:spTree>
    <p:extLst>
      <p:ext uri="{BB962C8B-B14F-4D97-AF65-F5344CB8AC3E}">
        <p14:creationId xmlns:p14="http://schemas.microsoft.com/office/powerpoint/2010/main" val="3640269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5B2E8-B669-ED83-761D-083D5D16DD29}"/>
              </a:ext>
            </a:extLst>
          </p:cNvPr>
          <p:cNvSpPr>
            <a:spLocks noGrp="1"/>
          </p:cNvSpPr>
          <p:nvPr>
            <p:ph type="title"/>
          </p:nvPr>
        </p:nvSpPr>
        <p:spPr>
          <a:xfrm>
            <a:off x="533400" y="473171"/>
            <a:ext cx="10515600" cy="658813"/>
          </a:xfrm>
        </p:spPr>
        <p:txBody>
          <a:bodyPr>
            <a:normAutofit/>
          </a:bodyPr>
          <a:lstStyle/>
          <a:p>
            <a:r>
              <a:rPr lang="en-US" sz="3200" dirty="0">
                <a:solidFill>
                  <a:schemeClr val="bg1"/>
                </a:solidFill>
                <a:latin typeface="Arial" panose="020B0604020202020204" pitchFamily="34" charset="0"/>
                <a:cs typeface="Arial" panose="020B0604020202020204" pitchFamily="34" charset="0"/>
              </a:rPr>
              <a:t>THE QUALSTAR ADVANTAGE</a:t>
            </a:r>
          </a:p>
        </p:txBody>
      </p:sp>
      <p:sp>
        <p:nvSpPr>
          <p:cNvPr id="5" name="object 7" descr="Beige rectangle">
            <a:extLst>
              <a:ext uri="{FF2B5EF4-FFF2-40B4-BE49-F238E27FC236}">
                <a16:creationId xmlns:a16="http://schemas.microsoft.com/office/drawing/2014/main" id="{8710D5B1-1099-5990-49C1-53DE35AE917C}"/>
              </a:ext>
            </a:extLst>
          </p:cNvPr>
          <p:cNvSpPr/>
          <p:nvPr/>
        </p:nvSpPr>
        <p:spPr bwMode="white">
          <a:xfrm>
            <a:off x="534702" y="1170432"/>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pic>
        <p:nvPicPr>
          <p:cNvPr id="6" name="Picture 5" descr="A black and white logo&#10;&#10;Description automatically generated">
            <a:extLst>
              <a:ext uri="{FF2B5EF4-FFF2-40B4-BE49-F238E27FC236}">
                <a16:creationId xmlns:a16="http://schemas.microsoft.com/office/drawing/2014/main" id="{1D2441E8-233A-FB6D-FE4B-49A5095E91DF}"/>
              </a:ext>
            </a:extLst>
          </p:cNvPr>
          <p:cNvPicPr>
            <a:picLocks noChangeAspect="1"/>
          </p:cNvPicPr>
          <p:nvPr/>
        </p:nvPicPr>
        <p:blipFill>
          <a:blip r:embed="rId2"/>
          <a:stretch>
            <a:fillRect/>
          </a:stretch>
        </p:blipFill>
        <p:spPr>
          <a:xfrm>
            <a:off x="477966" y="5995601"/>
            <a:ext cx="2042812" cy="448931"/>
          </a:xfrm>
          <a:prstGeom prst="rect">
            <a:avLst/>
          </a:prstGeom>
        </p:spPr>
      </p:pic>
      <p:graphicFrame>
        <p:nvGraphicFramePr>
          <p:cNvPr id="8" name="TextBox 3">
            <a:extLst>
              <a:ext uri="{FF2B5EF4-FFF2-40B4-BE49-F238E27FC236}">
                <a16:creationId xmlns:a16="http://schemas.microsoft.com/office/drawing/2014/main" id="{CEC89857-AEB6-A898-8AEE-EBF40218141F}"/>
              </a:ext>
            </a:extLst>
          </p:cNvPr>
          <p:cNvGraphicFramePr/>
          <p:nvPr>
            <p:extLst>
              <p:ext uri="{D42A27DB-BD31-4B8C-83A1-F6EECF244321}">
                <p14:modId xmlns:p14="http://schemas.microsoft.com/office/powerpoint/2010/main" val="1267942056"/>
              </p:ext>
            </p:extLst>
          </p:nvPr>
        </p:nvGraphicFramePr>
        <p:xfrm>
          <a:off x="958703" y="1876676"/>
          <a:ext cx="10706100" cy="3094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7588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3FAD-CEF4-5DAF-5912-66B4D93D3355}"/>
              </a:ext>
            </a:extLst>
          </p:cNvPr>
          <p:cNvSpPr>
            <a:spLocks noGrp="1"/>
          </p:cNvSpPr>
          <p:nvPr>
            <p:ph type="title"/>
          </p:nvPr>
        </p:nvSpPr>
        <p:spPr/>
        <p:txBody>
          <a:bodyPr/>
          <a:lstStyle/>
          <a:p>
            <a:r>
              <a:rPr lang="en-US" dirty="0"/>
              <a:t>Industries</a:t>
            </a:r>
          </a:p>
        </p:txBody>
      </p:sp>
      <p:sp>
        <p:nvSpPr>
          <p:cNvPr id="4" name="TextBox 3">
            <a:extLst>
              <a:ext uri="{FF2B5EF4-FFF2-40B4-BE49-F238E27FC236}">
                <a16:creationId xmlns:a16="http://schemas.microsoft.com/office/drawing/2014/main" id="{5B4BDE08-189A-0311-E548-4D5524200D2F}"/>
              </a:ext>
            </a:extLst>
          </p:cNvPr>
          <p:cNvSpPr txBox="1"/>
          <p:nvPr/>
        </p:nvSpPr>
        <p:spPr>
          <a:xfrm>
            <a:off x="530352" y="475488"/>
            <a:ext cx="10823448"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rial" panose="020B0604020202020204" pitchFamily="34" charset="0"/>
                <a:cs typeface="Arial" panose="020B0604020202020204" pitchFamily="34" charset="0"/>
              </a:rPr>
              <a:t>TRUSTED ACROSS MISSION-CRITICAL MARKETS</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object 7" descr="Beige rectangle">
            <a:extLst>
              <a:ext uri="{FF2B5EF4-FFF2-40B4-BE49-F238E27FC236}">
                <a16:creationId xmlns:a16="http://schemas.microsoft.com/office/drawing/2014/main" id="{68804CCE-5D26-E74D-BC9B-9EFED031E111}"/>
              </a:ext>
            </a:extLst>
          </p:cNvPr>
          <p:cNvSpPr/>
          <p:nvPr/>
        </p:nvSpPr>
        <p:spPr bwMode="white">
          <a:xfrm>
            <a:off x="534702" y="1170432"/>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pic>
        <p:nvPicPr>
          <p:cNvPr id="6" name="Picture 5" descr="A black and white logo&#10;&#10;Description automatically generated">
            <a:extLst>
              <a:ext uri="{FF2B5EF4-FFF2-40B4-BE49-F238E27FC236}">
                <a16:creationId xmlns:a16="http://schemas.microsoft.com/office/drawing/2014/main" id="{2B0C7844-A100-D85C-4C08-8561600B8DBD}"/>
              </a:ext>
            </a:extLst>
          </p:cNvPr>
          <p:cNvPicPr>
            <a:picLocks noChangeAspect="1"/>
          </p:cNvPicPr>
          <p:nvPr/>
        </p:nvPicPr>
        <p:blipFill>
          <a:blip r:embed="rId2"/>
          <a:stretch>
            <a:fillRect/>
          </a:stretch>
        </p:blipFill>
        <p:spPr>
          <a:xfrm>
            <a:off x="477966" y="5995601"/>
            <a:ext cx="2042812" cy="448931"/>
          </a:xfrm>
          <a:prstGeom prst="rect">
            <a:avLst/>
          </a:prstGeom>
        </p:spPr>
      </p:pic>
      <p:grpSp>
        <p:nvGrpSpPr>
          <p:cNvPr id="15" name="Group 14">
            <a:extLst>
              <a:ext uri="{FF2B5EF4-FFF2-40B4-BE49-F238E27FC236}">
                <a16:creationId xmlns:a16="http://schemas.microsoft.com/office/drawing/2014/main" id="{4F4529E1-8499-6E6A-D917-B4D49F93FD8A}"/>
              </a:ext>
            </a:extLst>
          </p:cNvPr>
          <p:cNvGrpSpPr/>
          <p:nvPr/>
        </p:nvGrpSpPr>
        <p:grpSpPr>
          <a:xfrm>
            <a:off x="2410620" y="1413537"/>
            <a:ext cx="7905460" cy="4582064"/>
            <a:chOff x="3675529" y="1422673"/>
            <a:chExt cx="7981769" cy="6383164"/>
          </a:xfrm>
        </p:grpSpPr>
        <p:pic>
          <p:nvPicPr>
            <p:cNvPr id="17" name="Picture 16" descr="A collage of several images of a business meeting&#10;&#10;AI-generated content may be incorrect.">
              <a:extLst>
                <a:ext uri="{FF2B5EF4-FFF2-40B4-BE49-F238E27FC236}">
                  <a16:creationId xmlns:a16="http://schemas.microsoft.com/office/drawing/2014/main" id="{7203B431-B6B5-88F0-5794-1A0308587C07}"/>
                </a:ext>
              </a:extLst>
            </p:cNvPr>
            <p:cNvPicPr>
              <a:picLocks noChangeAspect="1"/>
            </p:cNvPicPr>
            <p:nvPr/>
          </p:nvPicPr>
          <p:blipFill>
            <a:blip r:embed="rId3"/>
            <a:stretch>
              <a:fillRect/>
            </a:stretch>
          </p:blipFill>
          <p:spPr>
            <a:xfrm>
              <a:off x="3675529" y="1422673"/>
              <a:ext cx="7981769" cy="6383164"/>
            </a:xfrm>
            <a:prstGeom prst="rect">
              <a:avLst/>
            </a:prstGeom>
          </p:spPr>
        </p:pic>
        <p:sp>
          <p:nvSpPr>
            <p:cNvPr id="7" name="TextBox 6">
              <a:extLst>
                <a:ext uri="{FF2B5EF4-FFF2-40B4-BE49-F238E27FC236}">
                  <a16:creationId xmlns:a16="http://schemas.microsoft.com/office/drawing/2014/main" id="{08E0EDB6-FE19-2266-CA55-DC400CD3E608}"/>
                </a:ext>
              </a:extLst>
            </p:cNvPr>
            <p:cNvSpPr txBox="1"/>
            <p:nvPr/>
          </p:nvSpPr>
          <p:spPr>
            <a:xfrm>
              <a:off x="4164187" y="1744692"/>
              <a:ext cx="1877226" cy="343005"/>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Media &amp; Entertainment</a:t>
              </a:r>
            </a:p>
          </p:txBody>
        </p:sp>
        <p:sp>
          <p:nvSpPr>
            <p:cNvPr id="8" name="TextBox 7">
              <a:extLst>
                <a:ext uri="{FF2B5EF4-FFF2-40B4-BE49-F238E27FC236}">
                  <a16:creationId xmlns:a16="http://schemas.microsoft.com/office/drawing/2014/main" id="{A1B7C398-F7AC-0A47-A351-B2333837C5E4}"/>
                </a:ext>
              </a:extLst>
            </p:cNvPr>
            <p:cNvSpPr txBox="1"/>
            <p:nvPr/>
          </p:nvSpPr>
          <p:spPr>
            <a:xfrm>
              <a:off x="6060890" y="1731642"/>
              <a:ext cx="1468632" cy="343005"/>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Banking</a:t>
              </a:r>
            </a:p>
          </p:txBody>
        </p:sp>
        <p:sp>
          <p:nvSpPr>
            <p:cNvPr id="9" name="TextBox 8">
              <a:extLst>
                <a:ext uri="{FF2B5EF4-FFF2-40B4-BE49-F238E27FC236}">
                  <a16:creationId xmlns:a16="http://schemas.microsoft.com/office/drawing/2014/main" id="{BB0FCACC-1E26-716F-36A6-E3C848CA716B}"/>
                </a:ext>
              </a:extLst>
            </p:cNvPr>
            <p:cNvSpPr txBox="1"/>
            <p:nvPr/>
          </p:nvSpPr>
          <p:spPr>
            <a:xfrm>
              <a:off x="8652080" y="1744692"/>
              <a:ext cx="1894962" cy="343005"/>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Government &amp; Military</a:t>
              </a:r>
            </a:p>
          </p:txBody>
        </p:sp>
        <p:sp>
          <p:nvSpPr>
            <p:cNvPr id="10" name="TextBox 9">
              <a:extLst>
                <a:ext uri="{FF2B5EF4-FFF2-40B4-BE49-F238E27FC236}">
                  <a16:creationId xmlns:a16="http://schemas.microsoft.com/office/drawing/2014/main" id="{70A6510F-E78C-7CD8-71C9-E6130FEB893E}"/>
                </a:ext>
              </a:extLst>
            </p:cNvPr>
            <p:cNvSpPr txBox="1"/>
            <p:nvPr/>
          </p:nvSpPr>
          <p:spPr>
            <a:xfrm>
              <a:off x="5102799" y="7228333"/>
              <a:ext cx="1468632" cy="343005"/>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Oil &amp; Gas</a:t>
              </a:r>
            </a:p>
          </p:txBody>
        </p:sp>
        <p:sp>
          <p:nvSpPr>
            <p:cNvPr id="11" name="TextBox 10">
              <a:extLst>
                <a:ext uri="{FF2B5EF4-FFF2-40B4-BE49-F238E27FC236}">
                  <a16:creationId xmlns:a16="http://schemas.microsoft.com/office/drawing/2014/main" id="{B574E011-1CA4-4D89-D557-6F2DEFC5B986}"/>
                </a:ext>
              </a:extLst>
            </p:cNvPr>
            <p:cNvSpPr txBox="1"/>
            <p:nvPr/>
          </p:nvSpPr>
          <p:spPr>
            <a:xfrm>
              <a:off x="7751352" y="7215871"/>
              <a:ext cx="1468632" cy="343005"/>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Data Centers</a:t>
              </a:r>
            </a:p>
          </p:txBody>
        </p:sp>
        <p:sp>
          <p:nvSpPr>
            <p:cNvPr id="12" name="TextBox 11">
              <a:extLst>
                <a:ext uri="{FF2B5EF4-FFF2-40B4-BE49-F238E27FC236}">
                  <a16:creationId xmlns:a16="http://schemas.microsoft.com/office/drawing/2014/main" id="{1A6EB5B6-9B9D-16A5-8729-03769BB5C2AF}"/>
                </a:ext>
              </a:extLst>
            </p:cNvPr>
            <p:cNvSpPr txBox="1"/>
            <p:nvPr/>
          </p:nvSpPr>
          <p:spPr>
            <a:xfrm>
              <a:off x="9599560" y="7208674"/>
              <a:ext cx="1468632" cy="343005"/>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Medical Imaging</a:t>
              </a:r>
            </a:p>
          </p:txBody>
        </p:sp>
      </p:grpSp>
    </p:spTree>
    <p:extLst>
      <p:ext uri="{BB962C8B-B14F-4D97-AF65-F5344CB8AC3E}">
        <p14:creationId xmlns:p14="http://schemas.microsoft.com/office/powerpoint/2010/main" val="1610241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E1E8A-98E2-DC51-A6B2-113DADF162F0}"/>
              </a:ext>
            </a:extLst>
          </p:cNvPr>
          <p:cNvSpPr>
            <a:spLocks noGrp="1"/>
          </p:cNvSpPr>
          <p:nvPr>
            <p:ph type="title"/>
          </p:nvPr>
        </p:nvSpPr>
        <p:spPr>
          <a:xfrm>
            <a:off x="534702" y="158722"/>
            <a:ext cx="10515600" cy="1325563"/>
          </a:xfrm>
        </p:spPr>
        <p:txBody>
          <a:bodyPr>
            <a:normAutofit/>
          </a:bodyPr>
          <a:lstStyle/>
          <a:p>
            <a:r>
              <a:rPr lang="en-US" sz="3200" dirty="0">
                <a:solidFill>
                  <a:schemeClr val="bg1"/>
                </a:solidFill>
                <a:latin typeface="Arial" panose="020B0604020202020204" pitchFamily="34" charset="0"/>
                <a:cs typeface="Arial" panose="020B0604020202020204" pitchFamily="34" charset="0"/>
              </a:rPr>
              <a:t>GROWTH STRATEGY</a:t>
            </a:r>
          </a:p>
        </p:txBody>
      </p:sp>
      <p:sp>
        <p:nvSpPr>
          <p:cNvPr id="4" name="object 7" descr="Beige rectangle">
            <a:extLst>
              <a:ext uri="{FF2B5EF4-FFF2-40B4-BE49-F238E27FC236}">
                <a16:creationId xmlns:a16="http://schemas.microsoft.com/office/drawing/2014/main" id="{76FD01F2-1CD0-8C6E-FA9F-00BDC014FDA3}"/>
              </a:ext>
            </a:extLst>
          </p:cNvPr>
          <p:cNvSpPr/>
          <p:nvPr/>
        </p:nvSpPr>
        <p:spPr bwMode="white">
          <a:xfrm>
            <a:off x="534702" y="1170432"/>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pic>
        <p:nvPicPr>
          <p:cNvPr id="6" name="Picture 5" descr="A black and white logo&#10;&#10;Description automatically generated">
            <a:extLst>
              <a:ext uri="{FF2B5EF4-FFF2-40B4-BE49-F238E27FC236}">
                <a16:creationId xmlns:a16="http://schemas.microsoft.com/office/drawing/2014/main" id="{15BDAE2B-A7C2-AC44-C3CA-A03233F4AFBE}"/>
              </a:ext>
            </a:extLst>
          </p:cNvPr>
          <p:cNvPicPr>
            <a:picLocks noChangeAspect="1"/>
          </p:cNvPicPr>
          <p:nvPr/>
        </p:nvPicPr>
        <p:blipFill>
          <a:blip r:embed="rId3"/>
          <a:stretch>
            <a:fillRect/>
          </a:stretch>
        </p:blipFill>
        <p:spPr>
          <a:xfrm>
            <a:off x="477966" y="5995601"/>
            <a:ext cx="2042812" cy="448931"/>
          </a:xfrm>
          <a:prstGeom prst="rect">
            <a:avLst/>
          </a:prstGeom>
        </p:spPr>
      </p:pic>
      <p:sp>
        <p:nvSpPr>
          <p:cNvPr id="13" name="Rounded Rectangle 12">
            <a:extLst>
              <a:ext uri="{FF2B5EF4-FFF2-40B4-BE49-F238E27FC236}">
                <a16:creationId xmlns:a16="http://schemas.microsoft.com/office/drawing/2014/main" id="{A592F18C-C767-2159-BC8B-8EFC24A866E9}"/>
              </a:ext>
            </a:extLst>
          </p:cNvPr>
          <p:cNvSpPr/>
          <p:nvPr/>
        </p:nvSpPr>
        <p:spPr>
          <a:xfrm>
            <a:off x="1327500" y="2333395"/>
            <a:ext cx="2042812" cy="2595546"/>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50800" dist="38100" dir="2700000" algn="tl"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Strategic Partnerships</a:t>
            </a:r>
            <a:r>
              <a:rPr lang="en-US" sz="2200" b="1" i="1" dirty="0">
                <a:solidFill>
                  <a:schemeClr val="bg1"/>
                </a:solidFill>
              </a:rPr>
              <a:t> </a:t>
            </a:r>
          </a:p>
          <a:p>
            <a:pPr algn="ctr"/>
            <a:r>
              <a:rPr lang="en-US" sz="2000" i="1" dirty="0">
                <a:solidFill>
                  <a:schemeClr val="bg1"/>
                </a:solidFill>
              </a:rPr>
              <a:t>e.g. CMS</a:t>
            </a:r>
          </a:p>
        </p:txBody>
      </p:sp>
      <p:sp>
        <p:nvSpPr>
          <p:cNvPr id="14" name="Rounded Rectangle 13">
            <a:extLst>
              <a:ext uri="{FF2B5EF4-FFF2-40B4-BE49-F238E27FC236}">
                <a16:creationId xmlns:a16="http://schemas.microsoft.com/office/drawing/2014/main" id="{81C247A9-AA30-4CAD-C1F8-BF1321F34EF9}"/>
              </a:ext>
            </a:extLst>
          </p:cNvPr>
          <p:cNvSpPr/>
          <p:nvPr/>
        </p:nvSpPr>
        <p:spPr>
          <a:xfrm>
            <a:off x="3622092" y="2333396"/>
            <a:ext cx="2042811" cy="2595545"/>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50800" dist="38100" dir="2700000" algn="tl"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Software expansion for recurring revenues</a:t>
            </a:r>
            <a:endParaRPr lang="en-US" sz="2200" i="1" dirty="0">
              <a:solidFill>
                <a:schemeClr val="bg1"/>
              </a:solidFill>
            </a:endParaRPr>
          </a:p>
        </p:txBody>
      </p:sp>
      <p:sp>
        <p:nvSpPr>
          <p:cNvPr id="15" name="Rounded Rectangle 14">
            <a:extLst>
              <a:ext uri="{FF2B5EF4-FFF2-40B4-BE49-F238E27FC236}">
                <a16:creationId xmlns:a16="http://schemas.microsoft.com/office/drawing/2014/main" id="{0850885F-B1A7-8DE0-F8DC-89CD572F9F45}"/>
              </a:ext>
            </a:extLst>
          </p:cNvPr>
          <p:cNvSpPr/>
          <p:nvPr/>
        </p:nvSpPr>
        <p:spPr>
          <a:xfrm>
            <a:off x="5916683" y="2333396"/>
            <a:ext cx="2042812" cy="2595545"/>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50800" dist="38100" dir="2700000" algn="tl"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M&amp;A </a:t>
            </a:r>
          </a:p>
        </p:txBody>
      </p:sp>
      <p:sp>
        <p:nvSpPr>
          <p:cNvPr id="16" name="Rounded Rectangle 15">
            <a:extLst>
              <a:ext uri="{FF2B5EF4-FFF2-40B4-BE49-F238E27FC236}">
                <a16:creationId xmlns:a16="http://schemas.microsoft.com/office/drawing/2014/main" id="{538E5DA0-CB5F-17B5-CA2D-05BF2D008E5D}"/>
              </a:ext>
            </a:extLst>
          </p:cNvPr>
          <p:cNvSpPr/>
          <p:nvPr/>
        </p:nvSpPr>
        <p:spPr>
          <a:xfrm>
            <a:off x="8211274" y="2333396"/>
            <a:ext cx="2042812" cy="2595545"/>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50800" dist="38100" dir="2700000" algn="tl"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Monetize installed base</a:t>
            </a:r>
          </a:p>
        </p:txBody>
      </p:sp>
    </p:spTree>
    <p:extLst>
      <p:ext uri="{BB962C8B-B14F-4D97-AF65-F5344CB8AC3E}">
        <p14:creationId xmlns:p14="http://schemas.microsoft.com/office/powerpoint/2010/main" val="3501421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5DB63-DE1F-A28B-332B-41A1B03767DD}"/>
            </a:ext>
          </a:extLst>
        </p:cNvPr>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2796C3E5-F985-97D3-D47E-C4BEA7A451A3}"/>
              </a:ext>
            </a:extLst>
          </p:cNvPr>
          <p:cNvPicPr>
            <a:picLocks noChangeAspect="1"/>
          </p:cNvPicPr>
          <p:nvPr/>
        </p:nvPicPr>
        <p:blipFill>
          <a:blip r:embed="rId3"/>
          <a:stretch>
            <a:fillRect/>
          </a:stretch>
        </p:blipFill>
        <p:spPr>
          <a:xfrm>
            <a:off x="477966" y="5995601"/>
            <a:ext cx="2042812" cy="448931"/>
          </a:xfrm>
          <a:prstGeom prst="rect">
            <a:avLst/>
          </a:prstGeom>
        </p:spPr>
      </p:pic>
      <p:sp>
        <p:nvSpPr>
          <p:cNvPr id="4" name="TextBox 3">
            <a:extLst>
              <a:ext uri="{FF2B5EF4-FFF2-40B4-BE49-F238E27FC236}">
                <a16:creationId xmlns:a16="http://schemas.microsoft.com/office/drawing/2014/main" id="{70F76BB9-C269-691C-1524-23BE9FF873AE}"/>
              </a:ext>
            </a:extLst>
          </p:cNvPr>
          <p:cNvSpPr txBox="1"/>
          <p:nvPr/>
        </p:nvSpPr>
        <p:spPr>
          <a:xfrm>
            <a:off x="534702" y="475488"/>
            <a:ext cx="11657296"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DEBT-FREE, CASH POSITIVE, POSITIONED FOR GROWTH</a:t>
            </a:r>
          </a:p>
        </p:txBody>
      </p:sp>
      <p:sp>
        <p:nvSpPr>
          <p:cNvPr id="8" name="object 7" descr="Beige rectangle">
            <a:extLst>
              <a:ext uri="{FF2B5EF4-FFF2-40B4-BE49-F238E27FC236}">
                <a16:creationId xmlns:a16="http://schemas.microsoft.com/office/drawing/2014/main" id="{08DBB359-DD1D-78EB-3FCF-DD4E03B52FC9}"/>
              </a:ext>
            </a:extLst>
          </p:cNvPr>
          <p:cNvSpPr/>
          <p:nvPr/>
        </p:nvSpPr>
        <p:spPr bwMode="white">
          <a:xfrm>
            <a:off x="534702" y="1170432"/>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sp>
        <p:nvSpPr>
          <p:cNvPr id="5" name="TextBox 4">
            <a:extLst>
              <a:ext uri="{FF2B5EF4-FFF2-40B4-BE49-F238E27FC236}">
                <a16:creationId xmlns:a16="http://schemas.microsoft.com/office/drawing/2014/main" id="{45EE2FF1-199B-72DB-8566-3D160C1C0966}"/>
              </a:ext>
            </a:extLst>
          </p:cNvPr>
          <p:cNvSpPr txBox="1"/>
          <p:nvPr/>
        </p:nvSpPr>
        <p:spPr>
          <a:xfrm>
            <a:off x="5601992" y="5872490"/>
            <a:ext cx="6112042" cy="246221"/>
          </a:xfrm>
          <a:prstGeom prst="rect">
            <a:avLst/>
          </a:prstGeom>
          <a:noFill/>
        </p:spPr>
        <p:txBody>
          <a:bodyPr wrap="square">
            <a:spAutoFit/>
          </a:bodyPr>
          <a:lstStyle/>
          <a:p>
            <a:pPr algn="r"/>
            <a:r>
              <a:rPr lang="en-US" sz="1000" kern="100" dirty="0">
                <a:solidFill>
                  <a:schemeClr val="bg1"/>
                </a:solidFill>
                <a:effectLst/>
                <a:latin typeface="Arial" panose="020B0604020202020204" pitchFamily="34" charset="0"/>
                <a:ea typeface="Aptos" panose="020B0004020202020204" pitchFamily="34" charset="0"/>
              </a:rPr>
              <a:t>Financial data above includes N2Power</a:t>
            </a:r>
          </a:p>
        </p:txBody>
      </p:sp>
      <p:graphicFrame>
        <p:nvGraphicFramePr>
          <p:cNvPr id="13" name="Table 12">
            <a:extLst>
              <a:ext uri="{FF2B5EF4-FFF2-40B4-BE49-F238E27FC236}">
                <a16:creationId xmlns:a16="http://schemas.microsoft.com/office/drawing/2014/main" id="{F6511D64-0C0F-E362-1150-33E297A23A42}"/>
              </a:ext>
            </a:extLst>
          </p:cNvPr>
          <p:cNvGraphicFramePr>
            <a:graphicFrameLocks noGrp="1"/>
          </p:cNvGraphicFramePr>
          <p:nvPr>
            <p:extLst>
              <p:ext uri="{D42A27DB-BD31-4B8C-83A1-F6EECF244321}">
                <p14:modId xmlns:p14="http://schemas.microsoft.com/office/powerpoint/2010/main" val="1007704787"/>
              </p:ext>
            </p:extLst>
          </p:nvPr>
        </p:nvGraphicFramePr>
        <p:xfrm>
          <a:off x="7512148" y="2314577"/>
          <a:ext cx="4145150" cy="2116745"/>
        </p:xfrm>
        <a:graphic>
          <a:graphicData uri="http://schemas.openxmlformats.org/drawingml/2006/table">
            <a:tbl>
              <a:tblPr firstRow="1" bandRow="1">
                <a:tableStyleId>{5C22544A-7EE6-4342-B048-85BDC9FD1C3A}</a:tableStyleId>
              </a:tblPr>
              <a:tblGrid>
                <a:gridCol w="4145150">
                  <a:extLst>
                    <a:ext uri="{9D8B030D-6E8A-4147-A177-3AD203B41FA5}">
                      <a16:colId xmlns:a16="http://schemas.microsoft.com/office/drawing/2014/main" val="1557264827"/>
                    </a:ext>
                  </a:extLst>
                </a:gridCol>
              </a:tblGrid>
              <a:tr h="610761">
                <a:tc>
                  <a:txBody>
                    <a:bodyPr/>
                    <a:lstStyle/>
                    <a:p>
                      <a:pPr algn="ctr"/>
                      <a:r>
                        <a:rPr lang="en-US" sz="2000" dirty="0">
                          <a:latin typeface="Arial" panose="020B0604020202020204" pitchFamily="34" charset="0"/>
                          <a:cs typeface="Arial" panose="020B0604020202020204" pitchFamily="34" charset="0"/>
                        </a:rPr>
                        <a:t>FINANCIAL SNAPSHOT</a:t>
                      </a:r>
                    </a:p>
                  </a:txBody>
                  <a:tcPr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7436776"/>
                  </a:ext>
                </a:extLst>
              </a:tr>
              <a:tr h="1505984">
                <a:tc>
                  <a:txBody>
                    <a:bodyPr/>
                    <a:lstStyle/>
                    <a:p>
                      <a:pPr marL="285750" indent="-285750">
                        <a:lnSpc>
                          <a:spcPct val="150000"/>
                        </a:lnSpc>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$2.3M in cash &amp; cash equivalent</a:t>
                      </a:r>
                    </a:p>
                    <a:p>
                      <a:pPr marL="285750" indent="-285750">
                        <a:lnSpc>
                          <a:spcPct val="150000"/>
                        </a:lnSpc>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Debt free</a:t>
                      </a:r>
                    </a:p>
                    <a:p>
                      <a:pPr marL="285750" indent="-285750">
                        <a:lnSpc>
                          <a:spcPct val="150000"/>
                        </a:lnSpc>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Cash flow positive</a:t>
                      </a:r>
                    </a:p>
                  </a:txBody>
                  <a:tcP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7179076"/>
                  </a:ext>
                </a:extLst>
              </a:tr>
            </a:tbl>
          </a:graphicData>
        </a:graphic>
      </p:graphicFrame>
      <p:graphicFrame>
        <p:nvGraphicFramePr>
          <p:cNvPr id="3" name="Table 2">
            <a:extLst>
              <a:ext uri="{FF2B5EF4-FFF2-40B4-BE49-F238E27FC236}">
                <a16:creationId xmlns:a16="http://schemas.microsoft.com/office/drawing/2014/main" id="{55F4F0C5-AE14-AC24-6A02-F4A24549F89A}"/>
              </a:ext>
            </a:extLst>
          </p:cNvPr>
          <p:cNvGraphicFramePr>
            <a:graphicFrameLocks noGrp="1"/>
          </p:cNvGraphicFramePr>
          <p:nvPr>
            <p:extLst>
              <p:ext uri="{D42A27DB-BD31-4B8C-83A1-F6EECF244321}">
                <p14:modId xmlns:p14="http://schemas.microsoft.com/office/powerpoint/2010/main" val="3040692258"/>
              </p:ext>
            </p:extLst>
          </p:nvPr>
        </p:nvGraphicFramePr>
        <p:xfrm>
          <a:off x="534702" y="1732011"/>
          <a:ext cx="6612055" cy="3764437"/>
        </p:xfrm>
        <a:graphic>
          <a:graphicData uri="http://schemas.openxmlformats.org/drawingml/2006/table">
            <a:tbl>
              <a:tblPr firstRow="1" bandRow="1">
                <a:tableStyleId>{5C22544A-7EE6-4342-B048-85BDC9FD1C3A}</a:tableStyleId>
              </a:tblPr>
              <a:tblGrid>
                <a:gridCol w="1294098">
                  <a:extLst>
                    <a:ext uri="{9D8B030D-6E8A-4147-A177-3AD203B41FA5}">
                      <a16:colId xmlns:a16="http://schemas.microsoft.com/office/drawing/2014/main" val="1182052499"/>
                    </a:ext>
                  </a:extLst>
                </a:gridCol>
                <a:gridCol w="899410">
                  <a:extLst>
                    <a:ext uri="{9D8B030D-6E8A-4147-A177-3AD203B41FA5}">
                      <a16:colId xmlns:a16="http://schemas.microsoft.com/office/drawing/2014/main" val="903952684"/>
                    </a:ext>
                  </a:extLst>
                </a:gridCol>
                <a:gridCol w="900992">
                  <a:extLst>
                    <a:ext uri="{9D8B030D-6E8A-4147-A177-3AD203B41FA5}">
                      <a16:colId xmlns:a16="http://schemas.microsoft.com/office/drawing/2014/main" val="2994215783"/>
                    </a:ext>
                  </a:extLst>
                </a:gridCol>
                <a:gridCol w="208280">
                  <a:extLst>
                    <a:ext uri="{9D8B030D-6E8A-4147-A177-3AD203B41FA5}">
                      <a16:colId xmlns:a16="http://schemas.microsoft.com/office/drawing/2014/main" val="2526303883"/>
                    </a:ext>
                  </a:extLst>
                </a:gridCol>
                <a:gridCol w="957288">
                  <a:extLst>
                    <a:ext uri="{9D8B030D-6E8A-4147-A177-3AD203B41FA5}">
                      <a16:colId xmlns:a16="http://schemas.microsoft.com/office/drawing/2014/main" val="3372221476"/>
                    </a:ext>
                  </a:extLst>
                </a:gridCol>
                <a:gridCol w="957441">
                  <a:extLst>
                    <a:ext uri="{9D8B030D-6E8A-4147-A177-3AD203B41FA5}">
                      <a16:colId xmlns:a16="http://schemas.microsoft.com/office/drawing/2014/main" val="4091755254"/>
                    </a:ext>
                  </a:extLst>
                </a:gridCol>
                <a:gridCol w="208280">
                  <a:extLst>
                    <a:ext uri="{9D8B030D-6E8A-4147-A177-3AD203B41FA5}">
                      <a16:colId xmlns:a16="http://schemas.microsoft.com/office/drawing/2014/main" val="3706890289"/>
                    </a:ext>
                  </a:extLst>
                </a:gridCol>
                <a:gridCol w="1186266">
                  <a:extLst>
                    <a:ext uri="{9D8B030D-6E8A-4147-A177-3AD203B41FA5}">
                      <a16:colId xmlns:a16="http://schemas.microsoft.com/office/drawing/2014/main" val="4032608106"/>
                    </a:ext>
                  </a:extLst>
                </a:gridCol>
              </a:tblGrid>
              <a:tr h="552613">
                <a:tc>
                  <a:txBody>
                    <a:bodyPr/>
                    <a:lstStyle/>
                    <a:p>
                      <a:endParaRPr lang="en-US" sz="1100" dirty="0"/>
                    </a:p>
                  </a:txBody>
                  <a:tcPr anchor="ctr">
                    <a:solidFill>
                      <a:srgbClr val="12506D"/>
                    </a:solidFill>
                  </a:tcPr>
                </a:tc>
                <a:tc gridSpan="2">
                  <a:txBody>
                    <a:bodyPr/>
                    <a:lstStyle/>
                    <a:p>
                      <a:pPr algn="ctr"/>
                      <a:r>
                        <a:rPr lang="en-US" sz="1300" dirty="0"/>
                        <a:t>Three Month Ended </a:t>
                      </a:r>
                    </a:p>
                    <a:p>
                      <a:pPr algn="ctr"/>
                      <a:r>
                        <a:rPr lang="en-US" sz="1300" dirty="0"/>
                        <a:t>Sept. 30</a:t>
                      </a:r>
                    </a:p>
                  </a:txBody>
                  <a:tcPr anchor="ctr">
                    <a:solidFill>
                      <a:srgbClr val="12506D"/>
                    </a:solidFill>
                  </a:tcPr>
                </a:tc>
                <a:tc hMerge="1">
                  <a:txBody>
                    <a:bodyPr/>
                    <a:lstStyle/>
                    <a:p>
                      <a:pPr algn="ctr"/>
                      <a:endParaRPr lang="en-US" sz="1400" dirty="0"/>
                    </a:p>
                  </a:txBody>
                  <a:tcPr anchor="ctr"/>
                </a:tc>
                <a:tc>
                  <a:txBody>
                    <a:bodyPr/>
                    <a:lstStyle/>
                    <a:p>
                      <a:pPr algn="ctr"/>
                      <a:endParaRPr lang="en-US" sz="1300" dirty="0"/>
                    </a:p>
                  </a:txBody>
                  <a:tcPr anchor="ctr">
                    <a:solidFill>
                      <a:srgbClr val="12506D"/>
                    </a:solidFill>
                  </a:tcPr>
                </a:tc>
                <a:tc gridSpan="2">
                  <a:txBody>
                    <a:bodyPr/>
                    <a:lstStyle/>
                    <a:p>
                      <a:pPr algn="ctr"/>
                      <a:r>
                        <a:rPr lang="en-US" sz="1300" dirty="0"/>
                        <a:t>Nine Month Ended </a:t>
                      </a:r>
                    </a:p>
                    <a:p>
                      <a:pPr algn="ctr"/>
                      <a:r>
                        <a:rPr lang="en-US" sz="1300" dirty="0"/>
                        <a:t>Sept. 30</a:t>
                      </a:r>
                    </a:p>
                  </a:txBody>
                  <a:tcPr anchor="ctr">
                    <a:solidFill>
                      <a:srgbClr val="12506D"/>
                    </a:solidFill>
                  </a:tcPr>
                </a:tc>
                <a:tc hMerge="1">
                  <a:txBody>
                    <a:bodyPr/>
                    <a:lstStyle/>
                    <a:p>
                      <a:pPr algn="ctr"/>
                      <a:endParaRPr lang="en-US" sz="1400" dirty="0"/>
                    </a:p>
                  </a:txBody>
                  <a:tcPr anchor="ctr"/>
                </a:tc>
                <a:tc>
                  <a:txBody>
                    <a:bodyPr/>
                    <a:lstStyle/>
                    <a:p>
                      <a:pPr algn="ctr"/>
                      <a:endParaRPr lang="en-US" sz="1300" dirty="0"/>
                    </a:p>
                  </a:txBody>
                  <a:tcPr anchor="ctr">
                    <a:solidFill>
                      <a:srgbClr val="12506D"/>
                    </a:solidFill>
                  </a:tcPr>
                </a:tc>
                <a:tc>
                  <a:txBody>
                    <a:bodyPr/>
                    <a:lstStyle/>
                    <a:p>
                      <a:pPr algn="ctr"/>
                      <a:r>
                        <a:rPr lang="en-US" sz="1300" dirty="0"/>
                        <a:t>Year End</a:t>
                      </a:r>
                    </a:p>
                  </a:txBody>
                  <a:tcPr anchor="ctr">
                    <a:solidFill>
                      <a:srgbClr val="12506D"/>
                    </a:solidFill>
                  </a:tcPr>
                </a:tc>
                <a:extLst>
                  <a:ext uri="{0D108BD9-81ED-4DB2-BD59-A6C34878D82A}">
                    <a16:rowId xmlns:a16="http://schemas.microsoft.com/office/drawing/2014/main" val="396047477"/>
                  </a:ext>
                </a:extLst>
              </a:tr>
              <a:tr h="458832">
                <a:tc>
                  <a:txBody>
                    <a:bodyPr/>
                    <a:lstStyle/>
                    <a:p>
                      <a:r>
                        <a:rPr lang="en-US" sz="1100" dirty="0"/>
                        <a:t>*in thousands</a:t>
                      </a:r>
                    </a:p>
                  </a:txBody>
                  <a:tcPr anchor="ctr"/>
                </a:tc>
                <a:tc>
                  <a:txBody>
                    <a:bodyPr/>
                    <a:lstStyle/>
                    <a:p>
                      <a:pPr algn="ctr"/>
                      <a:r>
                        <a:rPr lang="en-US" sz="1100" b="1" dirty="0"/>
                        <a:t>2025</a:t>
                      </a:r>
                    </a:p>
                  </a:txBody>
                  <a:tcPr anchor="ctr"/>
                </a:tc>
                <a:tc>
                  <a:txBody>
                    <a:bodyPr/>
                    <a:lstStyle/>
                    <a:p>
                      <a:pPr algn="ctr"/>
                      <a:r>
                        <a:rPr lang="en-US" sz="1100" b="1" dirty="0"/>
                        <a:t>2024</a:t>
                      </a:r>
                    </a:p>
                  </a:txBody>
                  <a:tcPr anchor="ctr"/>
                </a:tc>
                <a:tc>
                  <a:txBody>
                    <a:bodyPr/>
                    <a:lstStyle/>
                    <a:p>
                      <a:pPr algn="ctr"/>
                      <a:endParaRPr lang="en-US" sz="1100" b="1" dirty="0"/>
                    </a:p>
                  </a:txBody>
                  <a:tcPr anchor="ctr"/>
                </a:tc>
                <a:tc>
                  <a:txBody>
                    <a:bodyPr/>
                    <a:lstStyle/>
                    <a:p>
                      <a:pPr algn="ctr"/>
                      <a:r>
                        <a:rPr lang="en-US" sz="1100" b="1" dirty="0"/>
                        <a:t>2025</a:t>
                      </a:r>
                    </a:p>
                  </a:txBody>
                  <a:tcPr anchor="ctr"/>
                </a:tc>
                <a:tc>
                  <a:txBody>
                    <a:bodyPr/>
                    <a:lstStyle/>
                    <a:p>
                      <a:pPr algn="ctr"/>
                      <a:r>
                        <a:rPr lang="en-US" sz="1100" b="1" dirty="0"/>
                        <a:t>2024</a:t>
                      </a:r>
                    </a:p>
                  </a:txBody>
                  <a:tcPr anchor="ctr"/>
                </a:tc>
                <a:tc>
                  <a:txBody>
                    <a:bodyPr/>
                    <a:lstStyle/>
                    <a:p>
                      <a:pPr algn="ctr"/>
                      <a:endParaRPr lang="en-US" sz="1100" b="1" dirty="0"/>
                    </a:p>
                  </a:txBody>
                  <a:tcPr anchor="ctr"/>
                </a:tc>
                <a:tc>
                  <a:txBody>
                    <a:bodyPr/>
                    <a:lstStyle/>
                    <a:p>
                      <a:pPr algn="ctr"/>
                      <a:r>
                        <a:rPr lang="en-US" sz="1100" b="1" dirty="0"/>
                        <a:t>2024</a:t>
                      </a:r>
                    </a:p>
                  </a:txBody>
                  <a:tcPr anchor="ctr"/>
                </a:tc>
                <a:extLst>
                  <a:ext uri="{0D108BD9-81ED-4DB2-BD59-A6C34878D82A}">
                    <a16:rowId xmlns:a16="http://schemas.microsoft.com/office/drawing/2014/main" val="3563458309"/>
                  </a:ext>
                </a:extLst>
              </a:tr>
              <a:tr h="458832">
                <a:tc>
                  <a:txBody>
                    <a:bodyPr/>
                    <a:lstStyle/>
                    <a:p>
                      <a:r>
                        <a:rPr lang="en-US" sz="1100" b="1" dirty="0"/>
                        <a:t>Revenues</a:t>
                      </a:r>
                    </a:p>
                  </a:txBody>
                  <a:tcPr anchor="ctr"/>
                </a:tc>
                <a:tc>
                  <a:txBody>
                    <a:bodyPr/>
                    <a:lstStyle/>
                    <a:p>
                      <a:pPr algn="ctr"/>
                      <a:r>
                        <a:rPr lang="en-US" sz="1100" dirty="0"/>
                        <a:t>$2,018</a:t>
                      </a:r>
                    </a:p>
                  </a:txBody>
                  <a:tcPr anchor="ctr"/>
                </a:tc>
                <a:tc>
                  <a:txBody>
                    <a:bodyPr/>
                    <a:lstStyle/>
                    <a:p>
                      <a:pPr algn="ctr"/>
                      <a:r>
                        <a:rPr lang="en-US" sz="1100" dirty="0"/>
                        <a:t>$1,358</a:t>
                      </a:r>
                    </a:p>
                  </a:txBody>
                  <a:tcPr anchor="ctr"/>
                </a:tc>
                <a:tc>
                  <a:txBody>
                    <a:bodyPr/>
                    <a:lstStyle/>
                    <a:p>
                      <a:pPr algn="ctr"/>
                      <a:endParaRPr lang="en-US" sz="1100" dirty="0"/>
                    </a:p>
                  </a:txBody>
                  <a:tcPr anchor="ctr"/>
                </a:tc>
                <a:tc>
                  <a:txBody>
                    <a:bodyPr/>
                    <a:lstStyle/>
                    <a:p>
                      <a:pPr algn="ctr"/>
                      <a:r>
                        <a:rPr lang="en-US" sz="1100" dirty="0"/>
                        <a:t>$5,107</a:t>
                      </a:r>
                    </a:p>
                  </a:txBody>
                  <a:tcPr anchor="ctr"/>
                </a:tc>
                <a:tc>
                  <a:txBody>
                    <a:bodyPr/>
                    <a:lstStyle/>
                    <a:p>
                      <a:pPr algn="ctr"/>
                      <a:r>
                        <a:rPr lang="en-US" sz="1100" dirty="0"/>
                        <a:t>$6,011</a:t>
                      </a:r>
                    </a:p>
                  </a:txBody>
                  <a:tcPr anchor="ctr"/>
                </a:tc>
                <a:tc>
                  <a:txBody>
                    <a:bodyPr/>
                    <a:lstStyle/>
                    <a:p>
                      <a:pPr algn="ctr"/>
                      <a:endParaRPr lang="en-US" sz="1100" dirty="0"/>
                    </a:p>
                  </a:txBody>
                  <a:tcPr anchor="ctr"/>
                </a:tc>
                <a:tc>
                  <a:txBody>
                    <a:bodyPr/>
                    <a:lstStyle/>
                    <a:p>
                      <a:pPr algn="ctr"/>
                      <a:r>
                        <a:rPr lang="en-US" sz="1100" dirty="0"/>
                        <a:t>$8,044</a:t>
                      </a:r>
                    </a:p>
                  </a:txBody>
                  <a:tcPr anchor="ctr"/>
                </a:tc>
                <a:extLst>
                  <a:ext uri="{0D108BD9-81ED-4DB2-BD59-A6C34878D82A}">
                    <a16:rowId xmlns:a16="http://schemas.microsoft.com/office/drawing/2014/main" val="3598612267"/>
                  </a:ext>
                </a:extLst>
              </a:tr>
              <a:tr h="458832">
                <a:tc>
                  <a:txBody>
                    <a:bodyPr/>
                    <a:lstStyle/>
                    <a:p>
                      <a:r>
                        <a:rPr lang="en-US" sz="1100" b="1" dirty="0"/>
                        <a:t>Gross Profit</a:t>
                      </a:r>
                    </a:p>
                  </a:txBody>
                  <a:tcPr anchor="ctr"/>
                </a:tc>
                <a:tc>
                  <a:txBody>
                    <a:bodyPr/>
                    <a:lstStyle/>
                    <a:p>
                      <a:pPr algn="ctr"/>
                      <a:r>
                        <a:rPr lang="en-US" sz="1100" dirty="0"/>
                        <a:t>$692</a:t>
                      </a:r>
                    </a:p>
                  </a:txBody>
                  <a:tcPr anchor="ctr"/>
                </a:tc>
                <a:tc>
                  <a:txBody>
                    <a:bodyPr/>
                    <a:lstStyle/>
                    <a:p>
                      <a:pPr algn="ctr"/>
                      <a:r>
                        <a:rPr lang="en-US" sz="1100" dirty="0"/>
                        <a:t>$552</a:t>
                      </a:r>
                    </a:p>
                  </a:txBody>
                  <a:tcPr anchor="ctr"/>
                </a:tc>
                <a:tc>
                  <a:txBody>
                    <a:bodyPr/>
                    <a:lstStyle/>
                    <a:p>
                      <a:pPr algn="ctr"/>
                      <a:endParaRPr lang="en-US" sz="1100" dirty="0"/>
                    </a:p>
                  </a:txBody>
                  <a:tcPr anchor="ctr"/>
                </a:tc>
                <a:tc>
                  <a:txBody>
                    <a:bodyPr/>
                    <a:lstStyle/>
                    <a:p>
                      <a:pPr algn="ctr"/>
                      <a:r>
                        <a:rPr lang="en-US" sz="1100" dirty="0"/>
                        <a:t>$1,783</a:t>
                      </a:r>
                    </a:p>
                  </a:txBody>
                  <a:tcPr anchor="ctr"/>
                </a:tc>
                <a:tc>
                  <a:txBody>
                    <a:bodyPr/>
                    <a:lstStyle/>
                    <a:p>
                      <a:pPr algn="ctr"/>
                      <a:r>
                        <a:rPr lang="en-US" sz="1100" dirty="0"/>
                        <a:t>$1,775</a:t>
                      </a:r>
                    </a:p>
                  </a:txBody>
                  <a:tcPr anchor="ctr"/>
                </a:tc>
                <a:tc>
                  <a:txBody>
                    <a:bodyPr/>
                    <a:lstStyle/>
                    <a:p>
                      <a:pPr algn="ctr"/>
                      <a:endParaRPr lang="en-US" sz="1100" dirty="0"/>
                    </a:p>
                  </a:txBody>
                  <a:tcPr anchor="ctr"/>
                </a:tc>
                <a:tc>
                  <a:txBody>
                    <a:bodyPr/>
                    <a:lstStyle/>
                    <a:p>
                      <a:pPr algn="ctr"/>
                      <a:r>
                        <a:rPr lang="en-US" sz="1100" dirty="0"/>
                        <a:t>$2,458</a:t>
                      </a:r>
                    </a:p>
                  </a:txBody>
                  <a:tcPr anchor="ctr"/>
                </a:tc>
                <a:extLst>
                  <a:ext uri="{0D108BD9-81ED-4DB2-BD59-A6C34878D82A}">
                    <a16:rowId xmlns:a16="http://schemas.microsoft.com/office/drawing/2014/main" val="3805571632"/>
                  </a:ext>
                </a:extLst>
              </a:tr>
              <a:tr h="458832">
                <a:tc>
                  <a:txBody>
                    <a:bodyPr/>
                    <a:lstStyle/>
                    <a:p>
                      <a:r>
                        <a:rPr lang="en-US" sz="1100" b="1" dirty="0"/>
                        <a:t>Gross Margin</a:t>
                      </a:r>
                    </a:p>
                  </a:txBody>
                  <a:tcPr anchor="ctr"/>
                </a:tc>
                <a:tc>
                  <a:txBody>
                    <a:bodyPr/>
                    <a:lstStyle/>
                    <a:p>
                      <a:pPr algn="ctr"/>
                      <a:r>
                        <a:rPr lang="en-US" sz="1100" dirty="0"/>
                        <a:t>34.3%</a:t>
                      </a:r>
                    </a:p>
                  </a:txBody>
                  <a:tcPr anchor="ctr"/>
                </a:tc>
                <a:tc>
                  <a:txBody>
                    <a:bodyPr/>
                    <a:lstStyle/>
                    <a:p>
                      <a:pPr algn="ctr"/>
                      <a:r>
                        <a:rPr lang="en-US" sz="1100" dirty="0"/>
                        <a:t>40.6%</a:t>
                      </a:r>
                    </a:p>
                  </a:txBody>
                  <a:tcPr anchor="ctr"/>
                </a:tc>
                <a:tc>
                  <a:txBody>
                    <a:bodyPr/>
                    <a:lstStyle/>
                    <a:p>
                      <a:pPr algn="ctr"/>
                      <a:endParaRPr lang="en-US" sz="1100" dirty="0"/>
                    </a:p>
                  </a:txBody>
                  <a:tcPr anchor="ctr"/>
                </a:tc>
                <a:tc>
                  <a:txBody>
                    <a:bodyPr/>
                    <a:lstStyle/>
                    <a:p>
                      <a:pPr algn="ctr"/>
                      <a:r>
                        <a:rPr lang="en-US" sz="1100" dirty="0"/>
                        <a:t>34.9%</a:t>
                      </a:r>
                    </a:p>
                  </a:txBody>
                  <a:tcPr anchor="ctr"/>
                </a:tc>
                <a:tc>
                  <a:txBody>
                    <a:bodyPr/>
                    <a:lstStyle/>
                    <a:p>
                      <a:pPr algn="ctr"/>
                      <a:r>
                        <a:rPr lang="en-US" sz="1100" dirty="0"/>
                        <a:t>29.5%</a:t>
                      </a:r>
                    </a:p>
                  </a:txBody>
                  <a:tcPr anchor="ctr"/>
                </a:tc>
                <a:tc>
                  <a:txBody>
                    <a:bodyPr/>
                    <a:lstStyle/>
                    <a:p>
                      <a:pPr algn="ctr"/>
                      <a:endParaRPr lang="en-US" sz="1100" dirty="0"/>
                    </a:p>
                  </a:txBody>
                  <a:tcPr anchor="ctr"/>
                </a:tc>
                <a:tc>
                  <a:txBody>
                    <a:bodyPr/>
                    <a:lstStyle/>
                    <a:p>
                      <a:pPr algn="ctr"/>
                      <a:r>
                        <a:rPr lang="en-US" sz="1100" dirty="0"/>
                        <a:t>30.1%</a:t>
                      </a:r>
                    </a:p>
                  </a:txBody>
                  <a:tcPr anchor="ctr"/>
                </a:tc>
                <a:extLst>
                  <a:ext uri="{0D108BD9-81ED-4DB2-BD59-A6C34878D82A}">
                    <a16:rowId xmlns:a16="http://schemas.microsoft.com/office/drawing/2014/main" val="1074507104"/>
                  </a:ext>
                </a:extLst>
              </a:tr>
              <a:tr h="458832">
                <a:tc>
                  <a:txBody>
                    <a:bodyPr/>
                    <a:lstStyle/>
                    <a:p>
                      <a:r>
                        <a:rPr lang="en-US" sz="1100" b="1" dirty="0"/>
                        <a:t>Income (loss) from operations</a:t>
                      </a:r>
                    </a:p>
                  </a:txBody>
                  <a:tcPr anchor="ctr"/>
                </a:tc>
                <a:tc>
                  <a:txBody>
                    <a:bodyPr/>
                    <a:lstStyle/>
                    <a:p>
                      <a:pPr algn="ctr"/>
                      <a:r>
                        <a:rPr lang="en-US" sz="1100" dirty="0"/>
                        <a:t>$39</a:t>
                      </a:r>
                    </a:p>
                  </a:txBody>
                  <a:tcPr anchor="ctr"/>
                </a:tc>
                <a:tc>
                  <a:txBody>
                    <a:bodyPr/>
                    <a:lstStyle/>
                    <a:p>
                      <a:pPr algn="ctr"/>
                      <a:r>
                        <a:rPr lang="en-US" sz="1100" dirty="0"/>
                        <a:t>$(44)</a:t>
                      </a:r>
                    </a:p>
                  </a:txBody>
                  <a:tcPr anchor="ctr"/>
                </a:tc>
                <a:tc>
                  <a:txBody>
                    <a:bodyPr/>
                    <a:lstStyle/>
                    <a:p>
                      <a:pPr algn="ctr"/>
                      <a:endParaRPr lang="en-US" sz="1100" dirty="0"/>
                    </a:p>
                  </a:txBody>
                  <a:tcPr anchor="ctr"/>
                </a:tc>
                <a:tc>
                  <a:txBody>
                    <a:bodyPr/>
                    <a:lstStyle/>
                    <a:p>
                      <a:pPr algn="ctr"/>
                      <a:r>
                        <a:rPr lang="en-US" sz="1100" dirty="0"/>
                        <a:t>$179</a:t>
                      </a:r>
                    </a:p>
                  </a:txBody>
                  <a:tcPr anchor="ctr"/>
                </a:tc>
                <a:tc>
                  <a:txBody>
                    <a:bodyPr/>
                    <a:lstStyle/>
                    <a:p>
                      <a:pPr algn="ctr"/>
                      <a:r>
                        <a:rPr lang="en-US" sz="1100" dirty="0"/>
                        <a:t>$(532)</a:t>
                      </a:r>
                    </a:p>
                  </a:txBody>
                  <a:tcPr anchor="ctr"/>
                </a:tc>
                <a:tc>
                  <a:txBody>
                    <a:bodyPr/>
                    <a:lstStyle/>
                    <a:p>
                      <a:pPr algn="ctr"/>
                      <a:endParaRPr lang="en-US" sz="1100" dirty="0"/>
                    </a:p>
                  </a:txBody>
                  <a:tcPr anchor="ctr"/>
                </a:tc>
                <a:tc>
                  <a:txBody>
                    <a:bodyPr/>
                    <a:lstStyle/>
                    <a:p>
                      <a:pPr algn="ctr"/>
                      <a:r>
                        <a:rPr lang="en-US" sz="1100" dirty="0"/>
                        <a:t>$(470)</a:t>
                      </a:r>
                    </a:p>
                  </a:txBody>
                  <a:tcPr anchor="ctr"/>
                </a:tc>
                <a:extLst>
                  <a:ext uri="{0D108BD9-81ED-4DB2-BD59-A6C34878D82A}">
                    <a16:rowId xmlns:a16="http://schemas.microsoft.com/office/drawing/2014/main" val="2130567241"/>
                  </a:ext>
                </a:extLst>
              </a:tr>
              <a:tr h="458832">
                <a:tc>
                  <a:txBody>
                    <a:bodyPr/>
                    <a:lstStyle/>
                    <a:p>
                      <a:r>
                        <a:rPr lang="en-US" sz="1100" b="1" dirty="0"/>
                        <a:t>Net Income (loss)</a:t>
                      </a:r>
                    </a:p>
                  </a:txBody>
                  <a:tcPr anchor="ctr"/>
                </a:tc>
                <a:tc>
                  <a:txBody>
                    <a:bodyPr/>
                    <a:lstStyle/>
                    <a:p>
                      <a:pPr algn="ctr"/>
                      <a:r>
                        <a:rPr lang="en-US" sz="1100" dirty="0"/>
                        <a:t>$219</a:t>
                      </a:r>
                    </a:p>
                  </a:txBody>
                  <a:tcPr anchor="ctr"/>
                </a:tc>
                <a:tc>
                  <a:txBody>
                    <a:bodyPr/>
                    <a:lstStyle/>
                    <a:p>
                      <a:pPr algn="ctr"/>
                      <a:r>
                        <a:rPr lang="en-US" sz="1100" dirty="0"/>
                        <a:t>$(34)</a:t>
                      </a:r>
                    </a:p>
                  </a:txBody>
                  <a:tcPr anchor="ctr"/>
                </a:tc>
                <a:tc>
                  <a:txBody>
                    <a:bodyPr/>
                    <a:lstStyle/>
                    <a:p>
                      <a:pPr algn="ctr"/>
                      <a:endParaRPr lang="en-US" sz="1100" dirty="0"/>
                    </a:p>
                  </a:txBody>
                  <a:tcPr anchor="ctr"/>
                </a:tc>
                <a:tc>
                  <a:txBody>
                    <a:bodyPr/>
                    <a:lstStyle/>
                    <a:p>
                      <a:pPr algn="ctr"/>
                      <a:r>
                        <a:rPr lang="en-US" sz="1100" dirty="0"/>
                        <a:t>$606</a:t>
                      </a:r>
                    </a:p>
                  </a:txBody>
                  <a:tcPr anchor="ctr"/>
                </a:tc>
                <a:tc>
                  <a:txBody>
                    <a:bodyPr/>
                    <a:lstStyle/>
                    <a:p>
                      <a:pPr algn="ctr"/>
                      <a:r>
                        <a:rPr lang="en-US" sz="1100" dirty="0"/>
                        <a:t>$(461)</a:t>
                      </a:r>
                    </a:p>
                  </a:txBody>
                  <a:tcPr anchor="ctr"/>
                </a:tc>
                <a:tc>
                  <a:txBody>
                    <a:bodyPr/>
                    <a:lstStyle/>
                    <a:p>
                      <a:pPr algn="ctr"/>
                      <a:endParaRPr lang="en-US" sz="1100" dirty="0"/>
                    </a:p>
                  </a:txBody>
                  <a:tcPr anchor="ctr"/>
                </a:tc>
                <a:tc>
                  <a:txBody>
                    <a:bodyPr/>
                    <a:lstStyle/>
                    <a:p>
                      <a:pPr algn="ctr"/>
                      <a:r>
                        <a:rPr lang="en-US" sz="1100" dirty="0"/>
                        <a:t>$(471)</a:t>
                      </a:r>
                    </a:p>
                  </a:txBody>
                  <a:tcPr anchor="ctr"/>
                </a:tc>
                <a:extLst>
                  <a:ext uri="{0D108BD9-81ED-4DB2-BD59-A6C34878D82A}">
                    <a16:rowId xmlns:a16="http://schemas.microsoft.com/office/drawing/2014/main" val="1395117682"/>
                  </a:ext>
                </a:extLst>
              </a:tr>
              <a:tr h="458832">
                <a:tc>
                  <a:txBody>
                    <a:bodyPr/>
                    <a:lstStyle/>
                    <a:p>
                      <a:r>
                        <a:rPr lang="en-US" sz="1100" b="1" dirty="0"/>
                        <a:t>Earnings (loss) per share</a:t>
                      </a:r>
                    </a:p>
                  </a:txBody>
                  <a:tcPr anchor="ctr"/>
                </a:tc>
                <a:tc>
                  <a:txBody>
                    <a:bodyPr/>
                    <a:lstStyle/>
                    <a:p>
                      <a:pPr algn="ctr"/>
                      <a:r>
                        <a:rPr lang="en-US" sz="1100" dirty="0"/>
                        <a:t>$0.15</a:t>
                      </a:r>
                    </a:p>
                  </a:txBody>
                  <a:tcPr anchor="ctr"/>
                </a:tc>
                <a:tc>
                  <a:txBody>
                    <a:bodyPr/>
                    <a:lstStyle/>
                    <a:p>
                      <a:pPr algn="ctr"/>
                      <a:r>
                        <a:rPr lang="en-US" sz="1100" dirty="0"/>
                        <a:t>$(0.02)</a:t>
                      </a:r>
                    </a:p>
                  </a:txBody>
                  <a:tcPr anchor="ctr"/>
                </a:tc>
                <a:tc>
                  <a:txBody>
                    <a:bodyPr/>
                    <a:lstStyle/>
                    <a:p>
                      <a:pPr algn="ctr"/>
                      <a:endParaRPr lang="en-US" sz="1100" dirty="0"/>
                    </a:p>
                  </a:txBody>
                  <a:tcPr anchor="ctr"/>
                </a:tc>
                <a:tc>
                  <a:txBody>
                    <a:bodyPr/>
                    <a:lstStyle/>
                    <a:p>
                      <a:pPr algn="ctr"/>
                      <a:r>
                        <a:rPr lang="en-US" sz="1100" dirty="0"/>
                        <a:t>$0.43</a:t>
                      </a:r>
                    </a:p>
                  </a:txBody>
                  <a:tcPr anchor="ctr"/>
                </a:tc>
                <a:tc>
                  <a:txBody>
                    <a:bodyPr/>
                    <a:lstStyle/>
                    <a:p>
                      <a:pPr algn="ctr"/>
                      <a:r>
                        <a:rPr lang="en-US" sz="1100" dirty="0"/>
                        <a:t>$(0.32)</a:t>
                      </a:r>
                    </a:p>
                  </a:txBody>
                  <a:tcPr anchor="ctr"/>
                </a:tc>
                <a:tc>
                  <a:txBody>
                    <a:bodyPr/>
                    <a:lstStyle/>
                    <a:p>
                      <a:pPr algn="ctr"/>
                      <a:endParaRPr lang="en-US" sz="1100" dirty="0"/>
                    </a:p>
                  </a:txBody>
                  <a:tcPr anchor="ctr"/>
                </a:tc>
                <a:tc>
                  <a:txBody>
                    <a:bodyPr/>
                    <a:lstStyle/>
                    <a:p>
                      <a:pPr algn="ctr"/>
                      <a:r>
                        <a:rPr lang="en-US" sz="1100" dirty="0"/>
                        <a:t>$(0.33)</a:t>
                      </a:r>
                    </a:p>
                  </a:txBody>
                  <a:tcPr anchor="ctr"/>
                </a:tc>
                <a:extLst>
                  <a:ext uri="{0D108BD9-81ED-4DB2-BD59-A6C34878D82A}">
                    <a16:rowId xmlns:a16="http://schemas.microsoft.com/office/drawing/2014/main" val="2321604724"/>
                  </a:ext>
                </a:extLst>
              </a:tr>
            </a:tbl>
          </a:graphicData>
        </a:graphic>
      </p:graphicFrame>
    </p:spTree>
    <p:extLst>
      <p:ext uri="{BB962C8B-B14F-4D97-AF65-F5344CB8AC3E}">
        <p14:creationId xmlns:p14="http://schemas.microsoft.com/office/powerpoint/2010/main" val="2350468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01C01-D064-D34F-2132-344FBEEDD5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D2E9CF-AB47-CBE1-A594-64CFB5FB32B3}"/>
              </a:ext>
            </a:extLst>
          </p:cNvPr>
          <p:cNvSpPr>
            <a:spLocks noGrp="1"/>
          </p:cNvSpPr>
          <p:nvPr>
            <p:ph type="title"/>
          </p:nvPr>
        </p:nvSpPr>
        <p:spPr>
          <a:xfrm>
            <a:off x="534703" y="473757"/>
            <a:ext cx="11657296" cy="767558"/>
          </a:xfrm>
        </p:spPr>
        <p:txBody>
          <a:bodyPr anchor="ctr">
            <a:normAutofit fontScale="90000"/>
          </a:bodyPr>
          <a:lstStyle/>
          <a:p>
            <a:r>
              <a:rPr lang="en-US" sz="3200" dirty="0">
                <a:solidFill>
                  <a:schemeClr val="bg1"/>
                </a:solidFill>
                <a:latin typeface="Arial" panose="020B0604020202020204" pitchFamily="34" charset="0"/>
                <a:cs typeface="Arial" panose="020B0604020202020204" pitchFamily="34" charset="0"/>
              </a:rPr>
              <a:t>QUALSTAR: ESSENTIAL TECHNOLOGY POSTIONED FOR SCALE</a:t>
            </a:r>
          </a:p>
        </p:txBody>
      </p:sp>
      <p:sp>
        <p:nvSpPr>
          <p:cNvPr id="3" name="Content Placeholder 2">
            <a:extLst>
              <a:ext uri="{FF2B5EF4-FFF2-40B4-BE49-F238E27FC236}">
                <a16:creationId xmlns:a16="http://schemas.microsoft.com/office/drawing/2014/main" id="{AE9D96CE-9F07-6346-8EA8-722CAF4DAD99}"/>
              </a:ext>
            </a:extLst>
          </p:cNvPr>
          <p:cNvSpPr>
            <a:spLocks noGrp="1"/>
          </p:cNvSpPr>
          <p:nvPr>
            <p:ph idx="1"/>
          </p:nvPr>
        </p:nvSpPr>
        <p:spPr>
          <a:xfrm>
            <a:off x="534703" y="1525587"/>
            <a:ext cx="10515600" cy="4351338"/>
          </a:xfrm>
        </p:spPr>
        <p:txBody>
          <a:bodyPr>
            <a:normAutofit/>
          </a:bodyPr>
          <a:lstStyle/>
          <a:p>
            <a:pPr>
              <a:spcAft>
                <a:spcPts val="1200"/>
              </a:spcAft>
            </a:pPr>
            <a:r>
              <a:rPr lang="en-US" sz="2400" dirty="0">
                <a:solidFill>
                  <a:schemeClr val="bg1"/>
                </a:solidFill>
                <a:latin typeface="Arial" panose="020B0604020202020204" pitchFamily="34" charset="0"/>
                <a:cs typeface="Arial" panose="020B0604020202020204" pitchFamily="34" charset="0"/>
              </a:rPr>
              <a:t>Tape is indispensable infrastructure for the world’s cold data storage needs.</a:t>
            </a:r>
          </a:p>
          <a:p>
            <a:pPr>
              <a:spcAft>
                <a:spcPts val="1200"/>
              </a:spcAft>
            </a:pPr>
            <a:r>
              <a:rPr lang="en-US" sz="2400" dirty="0">
                <a:solidFill>
                  <a:schemeClr val="bg1"/>
                </a:solidFill>
                <a:latin typeface="Arial" panose="020B0604020202020204" pitchFamily="34" charset="0"/>
                <a:cs typeface="Arial" panose="020B0604020202020204" pitchFamily="34" charset="0"/>
              </a:rPr>
              <a:t>Strong financial foundation-debt free, cash positive, profitable.</a:t>
            </a:r>
          </a:p>
          <a:p>
            <a:pPr>
              <a:spcAft>
                <a:spcPts val="1200"/>
              </a:spcAft>
            </a:pPr>
            <a:r>
              <a:rPr lang="en-US" sz="2400" dirty="0">
                <a:solidFill>
                  <a:schemeClr val="bg1"/>
                </a:solidFill>
                <a:latin typeface="Arial" panose="020B0604020202020204" pitchFamily="34" charset="0"/>
                <a:cs typeface="Arial" panose="020B0604020202020204" pitchFamily="34" charset="0"/>
              </a:rPr>
              <a:t>M&amp;A is our proven growth engine.</a:t>
            </a:r>
          </a:p>
          <a:p>
            <a:pPr>
              <a:spcAft>
                <a:spcPts val="1200"/>
              </a:spcAft>
            </a:pPr>
            <a:r>
              <a:rPr lang="en-US" sz="2400" dirty="0">
                <a:solidFill>
                  <a:schemeClr val="bg1"/>
                </a:solidFill>
                <a:latin typeface="Arial" panose="020B0604020202020204" pitchFamily="34" charset="0"/>
                <a:cs typeface="Arial" panose="020B0604020202020204" pitchFamily="34" charset="0"/>
              </a:rPr>
              <a:t>Uplisting is a vehicle to accelerate scale, enabling institutional visibility, liquidity, and strategic partnerships. </a:t>
            </a:r>
          </a:p>
          <a:p>
            <a:pPr>
              <a:spcAft>
                <a:spcPts val="1200"/>
              </a:spcAft>
            </a:pPr>
            <a:r>
              <a:rPr lang="en-US" sz="2400" dirty="0">
                <a:solidFill>
                  <a:schemeClr val="bg1"/>
                </a:solidFill>
                <a:latin typeface="Arial" panose="020B0604020202020204" pitchFamily="34" charset="0"/>
                <a:cs typeface="Arial" panose="020B0604020202020204" pitchFamily="34" charset="0"/>
              </a:rPr>
              <a:t>Positioned in a high growth market due to the explosive demand for data retention.</a:t>
            </a:r>
          </a:p>
          <a:p>
            <a:endParaRPr lang="en-US" sz="2400" dirty="0">
              <a:latin typeface="Arial" panose="020B0604020202020204" pitchFamily="34" charset="0"/>
              <a:cs typeface="Arial" panose="020B0604020202020204" pitchFamily="34" charset="0"/>
            </a:endParaRPr>
          </a:p>
        </p:txBody>
      </p:sp>
      <p:sp>
        <p:nvSpPr>
          <p:cNvPr id="5" name="object 7" descr="Beige rectangle">
            <a:extLst>
              <a:ext uri="{FF2B5EF4-FFF2-40B4-BE49-F238E27FC236}">
                <a16:creationId xmlns:a16="http://schemas.microsoft.com/office/drawing/2014/main" id="{42896D78-07D8-9CCA-92E4-5963B5467703}"/>
              </a:ext>
            </a:extLst>
          </p:cNvPr>
          <p:cNvSpPr/>
          <p:nvPr/>
        </p:nvSpPr>
        <p:spPr bwMode="white">
          <a:xfrm>
            <a:off x="534703" y="1174847"/>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pic>
        <p:nvPicPr>
          <p:cNvPr id="6" name="Picture 5" descr="A black and white logo&#10;&#10;Description automatically generated">
            <a:extLst>
              <a:ext uri="{FF2B5EF4-FFF2-40B4-BE49-F238E27FC236}">
                <a16:creationId xmlns:a16="http://schemas.microsoft.com/office/drawing/2014/main" id="{36A4ED1B-B4D5-8F19-4DD2-9BACE0BD1A2D}"/>
              </a:ext>
            </a:extLst>
          </p:cNvPr>
          <p:cNvPicPr>
            <a:picLocks noChangeAspect="1"/>
          </p:cNvPicPr>
          <p:nvPr/>
        </p:nvPicPr>
        <p:blipFill>
          <a:blip r:embed="rId2"/>
          <a:stretch>
            <a:fillRect/>
          </a:stretch>
        </p:blipFill>
        <p:spPr>
          <a:xfrm>
            <a:off x="477966" y="5998464"/>
            <a:ext cx="2042812" cy="448931"/>
          </a:xfrm>
          <a:prstGeom prst="rect">
            <a:avLst/>
          </a:prstGeom>
        </p:spPr>
      </p:pic>
    </p:spTree>
    <p:extLst>
      <p:ext uri="{BB962C8B-B14F-4D97-AF65-F5344CB8AC3E}">
        <p14:creationId xmlns:p14="http://schemas.microsoft.com/office/powerpoint/2010/main" val="1179622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560FF-74EF-13F7-12B8-285A2AAACE18}"/>
            </a:ext>
          </a:extLst>
        </p:cNvPr>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015CBA3F-86FE-AAC8-134D-CCF91BAA7F21}"/>
              </a:ext>
            </a:extLst>
          </p:cNvPr>
          <p:cNvPicPr>
            <a:picLocks noChangeAspect="1"/>
          </p:cNvPicPr>
          <p:nvPr/>
        </p:nvPicPr>
        <p:blipFill>
          <a:blip r:embed="rId2"/>
          <a:stretch>
            <a:fillRect/>
          </a:stretch>
        </p:blipFill>
        <p:spPr>
          <a:xfrm>
            <a:off x="477966" y="5995601"/>
            <a:ext cx="2042812" cy="448931"/>
          </a:xfrm>
          <a:prstGeom prst="rect">
            <a:avLst/>
          </a:prstGeom>
        </p:spPr>
      </p:pic>
      <p:sp>
        <p:nvSpPr>
          <p:cNvPr id="4" name="TextBox 3">
            <a:extLst>
              <a:ext uri="{FF2B5EF4-FFF2-40B4-BE49-F238E27FC236}">
                <a16:creationId xmlns:a16="http://schemas.microsoft.com/office/drawing/2014/main" id="{42B592B5-6575-B79F-6651-B7DE9A5D475D}"/>
              </a:ext>
            </a:extLst>
          </p:cNvPr>
          <p:cNvSpPr txBox="1"/>
          <p:nvPr/>
        </p:nvSpPr>
        <p:spPr>
          <a:xfrm>
            <a:off x="477966" y="547209"/>
            <a:ext cx="6947916"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CONTACT INFORMATION</a:t>
            </a:r>
          </a:p>
        </p:txBody>
      </p:sp>
      <p:sp>
        <p:nvSpPr>
          <p:cNvPr id="3" name="TextBox 2">
            <a:extLst>
              <a:ext uri="{FF2B5EF4-FFF2-40B4-BE49-F238E27FC236}">
                <a16:creationId xmlns:a16="http://schemas.microsoft.com/office/drawing/2014/main" id="{00A2C696-DA5C-CBE8-8F96-46A399E20381}"/>
              </a:ext>
            </a:extLst>
          </p:cNvPr>
          <p:cNvSpPr txBox="1"/>
          <p:nvPr/>
        </p:nvSpPr>
        <p:spPr>
          <a:xfrm>
            <a:off x="3016758" y="2132478"/>
            <a:ext cx="6158484" cy="2585323"/>
          </a:xfrm>
          <a:prstGeom prst="rect">
            <a:avLst/>
          </a:prstGeom>
          <a:noFill/>
        </p:spPr>
        <p:txBody>
          <a:bodyPr wrap="square">
            <a:spAutoFit/>
          </a:bodyPr>
          <a:lstStyle/>
          <a:p>
            <a:pPr algn="ctr"/>
            <a:r>
              <a:rPr lang="en-US" b="1" dirty="0">
                <a:solidFill>
                  <a:schemeClr val="bg1"/>
                </a:solidFill>
                <a:latin typeface="Arial" panose="020B0604020202020204" pitchFamily="34" charset="0"/>
                <a:cs typeface="Arial" panose="020B0604020202020204" pitchFamily="34" charset="0"/>
              </a:rPr>
              <a:t>Qualstar Corporation</a:t>
            </a:r>
          </a:p>
          <a:p>
            <a:pPr algn="ctr"/>
            <a:r>
              <a:rPr lang="en-US" dirty="0">
                <a:solidFill>
                  <a:schemeClr val="bg1"/>
                </a:solidFill>
                <a:latin typeface="Arial" panose="020B0604020202020204" pitchFamily="34" charset="0"/>
                <a:cs typeface="Arial" panose="020B0604020202020204" pitchFamily="34" charset="0"/>
              </a:rPr>
              <a:t>1267 Flynn Rd, Camarillo, CA 93012</a:t>
            </a:r>
          </a:p>
          <a:p>
            <a:pPr algn="ctr"/>
            <a:r>
              <a:rPr lang="en-US" dirty="0">
                <a:solidFill>
                  <a:schemeClr val="bg1"/>
                </a:solidFill>
                <a:latin typeface="Arial" panose="020B0604020202020204" pitchFamily="34" charset="0"/>
                <a:cs typeface="Arial" panose="020B0604020202020204" pitchFamily="34" charset="0"/>
              </a:rPr>
              <a:t>Main Telephone (805) 583-7744</a:t>
            </a:r>
          </a:p>
          <a:p>
            <a:pPr algn="ctr"/>
            <a:endParaRPr lang="en-US"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rPr>
              <a:t>Toll Free (877) 886-2758</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Main Fax (805) 978-5984</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a:p>
            <a:pPr algn="ct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INVESTOR RELATIONS: </a:t>
            </a:r>
            <a:r>
              <a:rPr lang="en-US"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QBAK@qualstar.com</a:t>
            </a:r>
            <a:endParaRPr lang="en-US" dirty="0">
              <a:solidFill>
                <a:schemeClr val="bg1"/>
              </a:solidFill>
              <a:latin typeface="Arial" panose="020B0604020202020204" pitchFamily="34" charset="0"/>
              <a:cs typeface="Arial" panose="020B0604020202020204" pitchFamily="34" charset="0"/>
            </a:endParaRPr>
          </a:p>
        </p:txBody>
      </p:sp>
      <p:sp>
        <p:nvSpPr>
          <p:cNvPr id="6" name="object 7" descr="Beige rectangle">
            <a:extLst>
              <a:ext uri="{FF2B5EF4-FFF2-40B4-BE49-F238E27FC236}">
                <a16:creationId xmlns:a16="http://schemas.microsoft.com/office/drawing/2014/main" id="{5CDB5FA0-4EE6-357F-7FB0-F24C08220F34}"/>
              </a:ext>
            </a:extLst>
          </p:cNvPr>
          <p:cNvSpPr/>
          <p:nvPr/>
        </p:nvSpPr>
        <p:spPr bwMode="white">
          <a:xfrm>
            <a:off x="534702" y="1170432"/>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spTree>
    <p:extLst>
      <p:ext uri="{BB962C8B-B14F-4D97-AF65-F5344CB8AC3E}">
        <p14:creationId xmlns:p14="http://schemas.microsoft.com/office/powerpoint/2010/main" val="1721877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549631-F907-0988-3D37-994700DE6FEF}"/>
              </a:ext>
            </a:extLst>
          </p:cNvPr>
          <p:cNvSpPr>
            <a:spLocks noGrp="1"/>
          </p:cNvSpPr>
          <p:nvPr>
            <p:ph idx="1"/>
          </p:nvPr>
        </p:nvSpPr>
        <p:spPr>
          <a:xfrm>
            <a:off x="838200" y="2679867"/>
            <a:ext cx="10515600" cy="749133"/>
          </a:xfrm>
        </p:spPr>
        <p:txBody>
          <a:bodyPr anchor="ctr">
            <a:normAutofit/>
          </a:bodyPr>
          <a:lstStyle/>
          <a:p>
            <a:pPr marL="0" indent="0" algn="ctr">
              <a:buNone/>
            </a:pPr>
            <a:r>
              <a:rPr lang="en-US" sz="3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27238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F708B-C847-4799-8E59-59E03C7875A0}"/>
            </a:ext>
          </a:extLst>
        </p:cNvPr>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1EF59A34-A6B7-9055-1E3C-5332C1F8A893}"/>
              </a:ext>
            </a:extLst>
          </p:cNvPr>
          <p:cNvPicPr>
            <a:picLocks noChangeAspect="1"/>
          </p:cNvPicPr>
          <p:nvPr/>
        </p:nvPicPr>
        <p:blipFill>
          <a:blip r:embed="rId3"/>
          <a:stretch>
            <a:fillRect/>
          </a:stretch>
        </p:blipFill>
        <p:spPr>
          <a:xfrm>
            <a:off x="477966" y="5995601"/>
            <a:ext cx="2042812" cy="448931"/>
          </a:xfrm>
          <a:prstGeom prst="rect">
            <a:avLst/>
          </a:prstGeom>
        </p:spPr>
      </p:pic>
      <p:sp>
        <p:nvSpPr>
          <p:cNvPr id="8" name="TextBox 7">
            <a:extLst>
              <a:ext uri="{FF2B5EF4-FFF2-40B4-BE49-F238E27FC236}">
                <a16:creationId xmlns:a16="http://schemas.microsoft.com/office/drawing/2014/main" id="{BEDDD0E2-A0B1-2658-47E3-CC71FE15CDCE}"/>
              </a:ext>
            </a:extLst>
          </p:cNvPr>
          <p:cNvSpPr txBox="1"/>
          <p:nvPr/>
        </p:nvSpPr>
        <p:spPr>
          <a:xfrm>
            <a:off x="534702" y="475488"/>
            <a:ext cx="8337422"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QUALSTAR Q-SERIES TAPE LIBRARIES</a:t>
            </a:r>
          </a:p>
        </p:txBody>
      </p:sp>
      <p:sp>
        <p:nvSpPr>
          <p:cNvPr id="9" name="TextBox 8">
            <a:extLst>
              <a:ext uri="{FF2B5EF4-FFF2-40B4-BE49-F238E27FC236}">
                <a16:creationId xmlns:a16="http://schemas.microsoft.com/office/drawing/2014/main" id="{14B5B4AF-6649-2DD8-0D0B-48F1C297A9D9}"/>
              </a:ext>
            </a:extLst>
          </p:cNvPr>
          <p:cNvSpPr txBox="1"/>
          <p:nvPr/>
        </p:nvSpPr>
        <p:spPr>
          <a:xfrm>
            <a:off x="477966" y="1441316"/>
            <a:ext cx="9448987" cy="3939540"/>
          </a:xfrm>
          <a:prstGeom prst="rect">
            <a:avLst/>
          </a:prstGeom>
          <a:noFill/>
        </p:spPr>
        <p:txBody>
          <a:bodyPr wrap="square" rtlCol="0">
            <a:spAutoFit/>
          </a:bodyPr>
          <a:lstStyle/>
          <a:p>
            <a:pPr marL="228600" indent="-228600">
              <a:spcAft>
                <a:spcPts val="4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Rack mount or stand-alone Tape Libraries</a:t>
            </a:r>
          </a:p>
          <a:p>
            <a:pPr marL="228600" indent="-228600">
              <a:spcAft>
                <a:spcPts val="4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From small business to enterprise class</a:t>
            </a:r>
          </a:p>
          <a:p>
            <a:pPr marL="228600" indent="-228600">
              <a:spcAft>
                <a:spcPts val="4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18 TB – 10.08 PB native capacity</a:t>
            </a:r>
          </a:p>
          <a:p>
            <a:pPr marL="228600" indent="-228600">
              <a:spcAft>
                <a:spcPts val="4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Encryption capable</a:t>
            </a:r>
          </a:p>
          <a:p>
            <a:pPr marL="228600" indent="-228600">
              <a:spcAft>
                <a:spcPts val="4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Engineered for reliability</a:t>
            </a:r>
          </a:p>
          <a:p>
            <a:pPr marL="228600" indent="-228600">
              <a:spcAft>
                <a:spcPts val="4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Browser-based remote management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capability simplifies IT administration</a:t>
            </a:r>
          </a:p>
          <a:p>
            <a:pPr marL="228600" indent="-228600">
              <a:spcAft>
                <a:spcPts val="4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CE, FCC, and UL certified​</a:t>
            </a:r>
          </a:p>
          <a:p>
            <a:pPr marL="228600" indent="-228600">
              <a:spcAft>
                <a:spcPts val="4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Four models to chose from</a:t>
            </a:r>
          </a:p>
          <a:p>
            <a:pPr marL="171450" indent="-171450">
              <a:spcAft>
                <a:spcPts val="4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Two- or three-year warranty</a:t>
            </a:r>
          </a:p>
          <a:p>
            <a:pPr marL="171450" indent="-171450">
              <a:spcAft>
                <a:spcPts val="4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Expandable</a:t>
            </a:r>
          </a:p>
        </p:txBody>
      </p:sp>
      <p:grpSp>
        <p:nvGrpSpPr>
          <p:cNvPr id="2" name="Group 1">
            <a:extLst>
              <a:ext uri="{FF2B5EF4-FFF2-40B4-BE49-F238E27FC236}">
                <a16:creationId xmlns:a16="http://schemas.microsoft.com/office/drawing/2014/main" id="{08FA6974-9B4D-C191-B031-E96FDB9F31DE}"/>
              </a:ext>
            </a:extLst>
          </p:cNvPr>
          <p:cNvGrpSpPr/>
          <p:nvPr/>
        </p:nvGrpSpPr>
        <p:grpSpPr>
          <a:xfrm>
            <a:off x="6784013" y="2052787"/>
            <a:ext cx="5035533" cy="4313580"/>
            <a:chOff x="5677735" y="2031018"/>
            <a:chExt cx="6522476" cy="5587338"/>
          </a:xfrm>
        </p:grpSpPr>
        <p:sp>
          <p:nvSpPr>
            <p:cNvPr id="14" name="TextBox 13">
              <a:extLst>
                <a:ext uri="{FF2B5EF4-FFF2-40B4-BE49-F238E27FC236}">
                  <a16:creationId xmlns:a16="http://schemas.microsoft.com/office/drawing/2014/main" id="{664BBC87-5AAB-1A2D-D314-40D866039A33}"/>
                </a:ext>
              </a:extLst>
            </p:cNvPr>
            <p:cNvSpPr txBox="1"/>
            <p:nvPr/>
          </p:nvSpPr>
          <p:spPr>
            <a:xfrm>
              <a:off x="9446394" y="2031018"/>
              <a:ext cx="2753817" cy="717588"/>
            </a:xfrm>
            <a:prstGeom prst="rect">
              <a:avLst/>
            </a:prstGeom>
            <a:noFill/>
          </p:spPr>
          <p:txBody>
            <a:bodyPr wrap="square" rtlCol="0">
              <a:spAutoFit/>
            </a:bodyPr>
            <a:lstStyle/>
            <a:p>
              <a:r>
                <a:rPr lang="en-US" sz="1000" b="1" dirty="0">
                  <a:solidFill>
                    <a:schemeClr val="bg1"/>
                  </a:solidFill>
                </a:rPr>
                <a:t>Q80</a:t>
              </a:r>
            </a:p>
            <a:p>
              <a:r>
                <a:rPr lang="en-US" sz="1000" dirty="0">
                  <a:solidFill>
                    <a:schemeClr val="bg1"/>
                  </a:solidFill>
                </a:rPr>
                <a:t>Expandable up t0 560 slots</a:t>
              </a:r>
            </a:p>
            <a:p>
              <a:r>
                <a:rPr lang="en-US" sz="1000" dirty="0">
                  <a:solidFill>
                    <a:schemeClr val="bg1"/>
                  </a:solidFill>
                </a:rPr>
                <a:t>Up to 10.08 PB of data capacity</a:t>
              </a:r>
            </a:p>
          </p:txBody>
        </p:sp>
        <p:sp>
          <p:nvSpPr>
            <p:cNvPr id="15" name="TextBox 14">
              <a:extLst>
                <a:ext uri="{FF2B5EF4-FFF2-40B4-BE49-F238E27FC236}">
                  <a16:creationId xmlns:a16="http://schemas.microsoft.com/office/drawing/2014/main" id="{515CC33A-F90D-3B58-A460-0435346D3323}"/>
                </a:ext>
              </a:extLst>
            </p:cNvPr>
            <p:cNvSpPr txBox="1"/>
            <p:nvPr/>
          </p:nvSpPr>
          <p:spPr>
            <a:xfrm>
              <a:off x="5925444" y="3904518"/>
              <a:ext cx="3091587" cy="717588"/>
            </a:xfrm>
            <a:prstGeom prst="rect">
              <a:avLst/>
            </a:prstGeom>
            <a:noFill/>
          </p:spPr>
          <p:txBody>
            <a:bodyPr wrap="square" rtlCol="0">
              <a:spAutoFit/>
            </a:bodyPr>
            <a:lstStyle/>
            <a:p>
              <a:r>
                <a:rPr lang="en-US" sz="1000" b="1" dirty="0">
                  <a:solidFill>
                    <a:schemeClr val="bg1"/>
                  </a:solidFill>
                </a:rPr>
                <a:t>Q40</a:t>
              </a:r>
            </a:p>
            <a:p>
              <a:r>
                <a:rPr lang="en-US" sz="1000" dirty="0">
                  <a:solidFill>
                    <a:schemeClr val="bg1"/>
                  </a:solidFill>
                </a:rPr>
                <a:t>Expandable up t0 640 slots</a:t>
              </a:r>
            </a:p>
            <a:p>
              <a:r>
                <a:rPr lang="en-US" sz="1000" dirty="0">
                  <a:solidFill>
                    <a:schemeClr val="bg1"/>
                  </a:solidFill>
                </a:rPr>
                <a:t>Up to 11.52 PB of data capacity</a:t>
              </a:r>
            </a:p>
          </p:txBody>
        </p:sp>
        <p:sp>
          <p:nvSpPr>
            <p:cNvPr id="16" name="TextBox 15">
              <a:extLst>
                <a:ext uri="{FF2B5EF4-FFF2-40B4-BE49-F238E27FC236}">
                  <a16:creationId xmlns:a16="http://schemas.microsoft.com/office/drawing/2014/main" id="{1FC81715-2A75-C66D-3B7B-B771F887DD27}"/>
                </a:ext>
              </a:extLst>
            </p:cNvPr>
            <p:cNvSpPr txBox="1"/>
            <p:nvPr/>
          </p:nvSpPr>
          <p:spPr>
            <a:xfrm>
              <a:off x="8777513" y="5356380"/>
              <a:ext cx="3286029" cy="717588"/>
            </a:xfrm>
            <a:prstGeom prst="rect">
              <a:avLst/>
            </a:prstGeom>
            <a:noFill/>
          </p:spPr>
          <p:txBody>
            <a:bodyPr wrap="square" rtlCol="0">
              <a:spAutoFit/>
            </a:bodyPr>
            <a:lstStyle/>
            <a:p>
              <a:r>
                <a:rPr lang="en-US" sz="1000" b="1" dirty="0">
                  <a:solidFill>
                    <a:schemeClr val="bg1"/>
                  </a:solidFill>
                </a:rPr>
                <a:t>Q24</a:t>
              </a:r>
            </a:p>
            <a:p>
              <a:r>
                <a:rPr lang="en-US" sz="1000" dirty="0">
                  <a:solidFill>
                    <a:schemeClr val="bg1"/>
                  </a:solidFill>
                </a:rPr>
                <a:t>Up t0 24 slots</a:t>
              </a:r>
            </a:p>
            <a:p>
              <a:r>
                <a:rPr lang="en-US" sz="1000" dirty="0">
                  <a:solidFill>
                    <a:schemeClr val="bg1"/>
                  </a:solidFill>
                </a:rPr>
                <a:t>Up to 1080 TB of data capacity</a:t>
              </a:r>
            </a:p>
          </p:txBody>
        </p:sp>
        <p:sp>
          <p:nvSpPr>
            <p:cNvPr id="18" name="TextBox 17">
              <a:extLst>
                <a:ext uri="{FF2B5EF4-FFF2-40B4-BE49-F238E27FC236}">
                  <a16:creationId xmlns:a16="http://schemas.microsoft.com/office/drawing/2014/main" id="{54CF0F33-43C7-BB3C-1000-26225A934EA6}"/>
                </a:ext>
              </a:extLst>
            </p:cNvPr>
            <p:cNvSpPr txBox="1"/>
            <p:nvPr/>
          </p:nvSpPr>
          <p:spPr>
            <a:xfrm>
              <a:off x="5677735" y="6900768"/>
              <a:ext cx="2952270" cy="717588"/>
            </a:xfrm>
            <a:prstGeom prst="rect">
              <a:avLst/>
            </a:prstGeom>
            <a:noFill/>
          </p:spPr>
          <p:txBody>
            <a:bodyPr wrap="square" rtlCol="0">
              <a:spAutoFit/>
            </a:bodyPr>
            <a:lstStyle/>
            <a:p>
              <a:r>
                <a:rPr lang="en-US" sz="1000" b="1" dirty="0">
                  <a:solidFill>
                    <a:schemeClr val="bg1"/>
                  </a:solidFill>
                </a:rPr>
                <a:t>Q8</a:t>
              </a:r>
            </a:p>
            <a:p>
              <a:r>
                <a:rPr lang="en-US" sz="1000" dirty="0">
                  <a:solidFill>
                    <a:schemeClr val="bg1"/>
                  </a:solidFill>
                </a:rPr>
                <a:t>Up t0 8 slots</a:t>
              </a:r>
            </a:p>
            <a:p>
              <a:r>
                <a:rPr lang="en-US" sz="1000" dirty="0">
                  <a:solidFill>
                    <a:schemeClr val="bg1"/>
                  </a:solidFill>
                </a:rPr>
                <a:t>Up to 360 TB of data capacity</a:t>
              </a:r>
            </a:p>
          </p:txBody>
        </p:sp>
      </p:grpSp>
      <p:sp>
        <p:nvSpPr>
          <p:cNvPr id="3" name="object 7" descr="Beige rectangle">
            <a:extLst>
              <a:ext uri="{FF2B5EF4-FFF2-40B4-BE49-F238E27FC236}">
                <a16:creationId xmlns:a16="http://schemas.microsoft.com/office/drawing/2014/main" id="{840F3CC2-A2DA-8F64-57A8-D3C9DE0BC6AE}"/>
              </a:ext>
            </a:extLst>
          </p:cNvPr>
          <p:cNvSpPr/>
          <p:nvPr/>
        </p:nvSpPr>
        <p:spPr bwMode="white">
          <a:xfrm>
            <a:off x="534702" y="1170432"/>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pic>
        <p:nvPicPr>
          <p:cNvPr id="5" name="Picture 4" descr="A black rectangular object with a black background&#10;&#10;AI-generated content may be incorrect.">
            <a:extLst>
              <a:ext uri="{FF2B5EF4-FFF2-40B4-BE49-F238E27FC236}">
                <a16:creationId xmlns:a16="http://schemas.microsoft.com/office/drawing/2014/main" id="{CCB81A31-354D-A530-07BE-38807B2A6389}"/>
              </a:ext>
            </a:extLst>
          </p:cNvPr>
          <p:cNvPicPr>
            <a:picLocks noChangeAspect="1"/>
          </p:cNvPicPr>
          <p:nvPr/>
        </p:nvPicPr>
        <p:blipFill>
          <a:blip r:embed="rId4"/>
          <a:stretch>
            <a:fillRect/>
          </a:stretch>
        </p:blipFill>
        <p:spPr>
          <a:xfrm>
            <a:off x="7044354" y="1254246"/>
            <a:ext cx="2317688" cy="2317688"/>
          </a:xfrm>
          <a:prstGeom prst="rect">
            <a:avLst/>
          </a:prstGeom>
        </p:spPr>
      </p:pic>
      <p:pic>
        <p:nvPicPr>
          <p:cNvPr id="17" name="Picture 16" descr="A machine with a screen and buttons&#10;&#10;AI-generated content may be incorrect.">
            <a:extLst>
              <a:ext uri="{FF2B5EF4-FFF2-40B4-BE49-F238E27FC236}">
                <a16:creationId xmlns:a16="http://schemas.microsoft.com/office/drawing/2014/main" id="{60DD024C-7D73-E2CA-92C7-A46933B7B75E}"/>
              </a:ext>
            </a:extLst>
          </p:cNvPr>
          <p:cNvPicPr>
            <a:picLocks noChangeAspect="1"/>
          </p:cNvPicPr>
          <p:nvPr/>
        </p:nvPicPr>
        <p:blipFill>
          <a:blip r:embed="rId5"/>
          <a:stretch>
            <a:fillRect/>
          </a:stretch>
        </p:blipFill>
        <p:spPr>
          <a:xfrm>
            <a:off x="9309286" y="2701187"/>
            <a:ext cx="2364594" cy="2364594"/>
          </a:xfrm>
          <a:prstGeom prst="rect">
            <a:avLst/>
          </a:prstGeom>
        </p:spPr>
      </p:pic>
      <p:pic>
        <p:nvPicPr>
          <p:cNvPr id="20" name="Picture 19" descr="A black electronic device with a display&#10;&#10;AI-generated content may be incorrect.">
            <a:extLst>
              <a:ext uri="{FF2B5EF4-FFF2-40B4-BE49-F238E27FC236}">
                <a16:creationId xmlns:a16="http://schemas.microsoft.com/office/drawing/2014/main" id="{B2F190BA-B74C-D26C-8653-996B681FC9FF}"/>
              </a:ext>
            </a:extLst>
          </p:cNvPr>
          <p:cNvPicPr>
            <a:picLocks noChangeAspect="1"/>
          </p:cNvPicPr>
          <p:nvPr/>
        </p:nvPicPr>
        <p:blipFill>
          <a:blip r:embed="rId6"/>
          <a:stretch>
            <a:fillRect/>
          </a:stretch>
        </p:blipFill>
        <p:spPr>
          <a:xfrm>
            <a:off x="6491441" y="3875439"/>
            <a:ext cx="2380683" cy="2380683"/>
          </a:xfrm>
          <a:prstGeom prst="rect">
            <a:avLst/>
          </a:prstGeom>
        </p:spPr>
      </p:pic>
      <p:pic>
        <p:nvPicPr>
          <p:cNvPr id="22" name="Picture 21" descr="A black rectangular object with a black background&#10;&#10;AI-generated content may be incorrect.">
            <a:extLst>
              <a:ext uri="{FF2B5EF4-FFF2-40B4-BE49-F238E27FC236}">
                <a16:creationId xmlns:a16="http://schemas.microsoft.com/office/drawing/2014/main" id="{2AF5C506-49CD-88DE-38C2-055C7ADC2B89}"/>
              </a:ext>
            </a:extLst>
          </p:cNvPr>
          <p:cNvPicPr>
            <a:picLocks noChangeAspect="1"/>
          </p:cNvPicPr>
          <p:nvPr/>
        </p:nvPicPr>
        <p:blipFill>
          <a:blip r:embed="rId7"/>
          <a:stretch>
            <a:fillRect/>
          </a:stretch>
        </p:blipFill>
        <p:spPr>
          <a:xfrm>
            <a:off x="8872124" y="4853068"/>
            <a:ext cx="2871847" cy="2871847"/>
          </a:xfrm>
          <a:prstGeom prst="rect">
            <a:avLst/>
          </a:prstGeom>
        </p:spPr>
      </p:pic>
    </p:spTree>
    <p:extLst>
      <p:ext uri="{BB962C8B-B14F-4D97-AF65-F5344CB8AC3E}">
        <p14:creationId xmlns:p14="http://schemas.microsoft.com/office/powerpoint/2010/main" val="3702742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77141-47DC-E143-AE33-D41820BC9552}"/>
            </a:ext>
          </a:extLst>
        </p:cNvPr>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357BA94A-708C-B90C-EEDC-EB44D5C4BEDD}"/>
              </a:ext>
            </a:extLst>
          </p:cNvPr>
          <p:cNvPicPr>
            <a:picLocks noChangeAspect="1"/>
          </p:cNvPicPr>
          <p:nvPr/>
        </p:nvPicPr>
        <p:blipFill>
          <a:blip r:embed="rId2"/>
          <a:stretch>
            <a:fillRect/>
          </a:stretch>
        </p:blipFill>
        <p:spPr>
          <a:xfrm>
            <a:off x="477966" y="5995601"/>
            <a:ext cx="2042812" cy="448931"/>
          </a:xfrm>
          <a:prstGeom prst="rect">
            <a:avLst/>
          </a:prstGeom>
        </p:spPr>
      </p:pic>
      <p:sp>
        <p:nvSpPr>
          <p:cNvPr id="4" name="TextBox 3">
            <a:extLst>
              <a:ext uri="{FF2B5EF4-FFF2-40B4-BE49-F238E27FC236}">
                <a16:creationId xmlns:a16="http://schemas.microsoft.com/office/drawing/2014/main" id="{9C666C9D-0CED-E5D9-90EB-E8C6FACE4C6D}"/>
              </a:ext>
            </a:extLst>
          </p:cNvPr>
          <p:cNvSpPr txBox="1"/>
          <p:nvPr/>
        </p:nvSpPr>
        <p:spPr>
          <a:xfrm>
            <a:off x="534702" y="475488"/>
            <a:ext cx="7692009"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rial" panose="020B0604020202020204" pitchFamily="34" charset="0"/>
                <a:cs typeface="Arial" panose="020B0604020202020204" pitchFamily="34" charset="0"/>
              </a:rPr>
              <a:t>OUR TAPE LIBRARIES DELIVER</a:t>
            </a:r>
            <a:endPar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515F687-7CA3-4391-7CBF-8CF74C75B114}"/>
              </a:ext>
            </a:extLst>
          </p:cNvPr>
          <p:cNvSpPr txBox="1"/>
          <p:nvPr/>
        </p:nvSpPr>
        <p:spPr>
          <a:xfrm>
            <a:off x="1125537" y="1480985"/>
            <a:ext cx="6156325" cy="3708708"/>
          </a:xfrm>
          <a:prstGeom prst="rect">
            <a:avLst/>
          </a:prstGeom>
          <a:noFill/>
          <a:effectLst>
            <a:outerShdw blurRad="88900" dist="88900" dir="2700000" algn="tl" rotWithShape="0">
              <a:prstClr val="black">
                <a:alpha val="79000"/>
              </a:prstClr>
            </a:outerShdw>
          </a:effectLst>
        </p:spPr>
        <p:txBody>
          <a:bodyPr wrap="square" rtlCol="0">
            <a:spAutoFit/>
          </a:bodyPr>
          <a:lstStyle/>
          <a:p>
            <a:pPr>
              <a:spcAft>
                <a:spcPts val="1200"/>
              </a:spcAft>
            </a:pPr>
            <a:r>
              <a:rPr lang="en-US" sz="2000" b="1" spc="70" dirty="0">
                <a:solidFill>
                  <a:prstClr val="white"/>
                </a:solidFill>
                <a:latin typeface="Arial "/>
              </a:rPr>
              <a:t>Data Security</a:t>
            </a:r>
          </a:p>
          <a:p>
            <a:pPr marL="228600" indent="-228600">
              <a:spcAft>
                <a:spcPts val="1200"/>
              </a:spcAft>
              <a:buFont typeface="Arial" panose="020B0604020202020204" pitchFamily="34" charset="0"/>
              <a:buChar char="•"/>
            </a:pPr>
            <a:r>
              <a:rPr lang="en-US" sz="2000" dirty="0">
                <a:solidFill>
                  <a:prstClr val="white"/>
                </a:solidFill>
                <a:latin typeface="Arial "/>
              </a:rPr>
              <a:t>WORM technology for data immutability</a:t>
            </a:r>
          </a:p>
          <a:p>
            <a:pPr marL="228600" indent="-228600">
              <a:spcAft>
                <a:spcPts val="3000"/>
              </a:spcAft>
              <a:buFont typeface="Arial" panose="020B0604020202020204" pitchFamily="34" charset="0"/>
              <a:buChar char="•"/>
            </a:pPr>
            <a:r>
              <a:rPr lang="en-US" sz="2000" dirty="0">
                <a:solidFill>
                  <a:prstClr val="white"/>
                </a:solidFill>
                <a:latin typeface="Arial "/>
              </a:rPr>
              <a:t>Air gap makes data harder to hack</a:t>
            </a:r>
          </a:p>
          <a:p>
            <a:pPr>
              <a:spcAft>
                <a:spcPts val="1200"/>
              </a:spcAft>
            </a:pPr>
            <a:r>
              <a:rPr lang="en-US" sz="2000" b="1" spc="70" dirty="0">
                <a:solidFill>
                  <a:prstClr val="white"/>
                </a:solidFill>
                <a:latin typeface="Arial "/>
              </a:rPr>
              <a:t>Real Value</a:t>
            </a:r>
          </a:p>
          <a:p>
            <a:pPr marL="228600" indent="-228600">
              <a:spcAft>
                <a:spcPts val="1200"/>
              </a:spcAft>
              <a:buFont typeface="Arial" panose="020B0604020202020204" pitchFamily="34" charset="0"/>
              <a:buChar char="•"/>
              <a:tabLst>
                <a:tab pos="228600" algn="l"/>
              </a:tabLst>
            </a:pPr>
            <a:r>
              <a:rPr lang="en-US" sz="2000" dirty="0">
                <a:solidFill>
                  <a:prstClr val="white"/>
                </a:solidFill>
                <a:latin typeface="Arial "/>
              </a:rPr>
              <a:t>1/5</a:t>
            </a:r>
            <a:r>
              <a:rPr lang="en-US" sz="2000" baseline="30000" dirty="0">
                <a:solidFill>
                  <a:prstClr val="white"/>
                </a:solidFill>
                <a:latin typeface="Arial "/>
              </a:rPr>
              <a:t>th</a:t>
            </a:r>
            <a:r>
              <a:rPr lang="en-US" sz="2000" dirty="0">
                <a:solidFill>
                  <a:prstClr val="white"/>
                </a:solidFill>
                <a:latin typeface="Arial "/>
              </a:rPr>
              <a:t> the acquisition cost of disk</a:t>
            </a:r>
          </a:p>
          <a:p>
            <a:pPr marL="228600" indent="-228600">
              <a:spcAft>
                <a:spcPts val="1200"/>
              </a:spcAft>
              <a:buFont typeface="Arial" panose="020B0604020202020204" pitchFamily="34" charset="0"/>
              <a:buChar char="•"/>
              <a:tabLst>
                <a:tab pos="228600" algn="l"/>
              </a:tabLst>
            </a:pPr>
            <a:r>
              <a:rPr lang="en-US" sz="2000" dirty="0">
                <a:solidFill>
                  <a:prstClr val="white"/>
                </a:solidFill>
                <a:latin typeface="Arial "/>
              </a:rPr>
              <a:t>1/20</a:t>
            </a:r>
            <a:r>
              <a:rPr lang="en-US" sz="2000" baseline="30000" dirty="0">
                <a:solidFill>
                  <a:prstClr val="white"/>
                </a:solidFill>
                <a:latin typeface="Arial "/>
              </a:rPr>
              <a:t>th</a:t>
            </a:r>
            <a:r>
              <a:rPr lang="en-US" sz="2000" dirty="0">
                <a:solidFill>
                  <a:prstClr val="white"/>
                </a:solidFill>
                <a:latin typeface="Arial "/>
              </a:rPr>
              <a:t> the operating cost of disk</a:t>
            </a:r>
          </a:p>
          <a:p>
            <a:pPr marL="228600" indent="-228600">
              <a:spcAft>
                <a:spcPts val="1200"/>
              </a:spcAft>
              <a:buFont typeface="Arial" panose="020B0604020202020204" pitchFamily="34" charset="0"/>
              <a:buChar char="•"/>
              <a:tabLst>
                <a:tab pos="228600" algn="l"/>
              </a:tabLst>
            </a:pPr>
            <a:r>
              <a:rPr lang="en-US" sz="2000" dirty="0">
                <a:solidFill>
                  <a:prstClr val="white"/>
                </a:solidFill>
                <a:latin typeface="Arial "/>
              </a:rPr>
              <a:t>30+ years media life, three </a:t>
            </a:r>
            <a:br>
              <a:rPr lang="en-US" sz="2000" dirty="0">
                <a:solidFill>
                  <a:prstClr val="white"/>
                </a:solidFill>
                <a:latin typeface="Arial "/>
              </a:rPr>
            </a:br>
            <a:r>
              <a:rPr lang="en-US" sz="2000" dirty="0">
                <a:solidFill>
                  <a:prstClr val="white"/>
                </a:solidFill>
                <a:latin typeface="Arial "/>
              </a:rPr>
              <a:t>times longer than disc</a:t>
            </a:r>
          </a:p>
        </p:txBody>
      </p:sp>
      <p:pic>
        <p:nvPicPr>
          <p:cNvPr id="2" name="Picture 1">
            <a:extLst>
              <a:ext uri="{FF2B5EF4-FFF2-40B4-BE49-F238E27FC236}">
                <a16:creationId xmlns:a16="http://schemas.microsoft.com/office/drawing/2014/main" id="{E2800973-72CB-F6E9-030C-B51F1EA4A80E}"/>
              </a:ext>
            </a:extLst>
          </p:cNvPr>
          <p:cNvPicPr>
            <a:picLocks noChangeAspect="1"/>
          </p:cNvPicPr>
          <p:nvPr/>
        </p:nvPicPr>
        <p:blipFill>
          <a:blip r:embed="rId3"/>
          <a:stretch>
            <a:fillRect/>
          </a:stretch>
        </p:blipFill>
        <p:spPr>
          <a:xfrm>
            <a:off x="7281862" y="1480985"/>
            <a:ext cx="3651078" cy="4025379"/>
          </a:xfrm>
          <a:prstGeom prst="rect">
            <a:avLst/>
          </a:prstGeom>
        </p:spPr>
      </p:pic>
      <p:sp>
        <p:nvSpPr>
          <p:cNvPr id="3" name="object 7" descr="Beige rectangle">
            <a:extLst>
              <a:ext uri="{FF2B5EF4-FFF2-40B4-BE49-F238E27FC236}">
                <a16:creationId xmlns:a16="http://schemas.microsoft.com/office/drawing/2014/main" id="{BCBEB3D1-5787-6423-72B1-B795EE9E264B}"/>
              </a:ext>
            </a:extLst>
          </p:cNvPr>
          <p:cNvSpPr/>
          <p:nvPr/>
        </p:nvSpPr>
        <p:spPr bwMode="white">
          <a:xfrm>
            <a:off x="534702" y="1170432"/>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spTree>
    <p:extLst>
      <p:ext uri="{BB962C8B-B14F-4D97-AF65-F5344CB8AC3E}">
        <p14:creationId xmlns:p14="http://schemas.microsoft.com/office/powerpoint/2010/main" val="2369937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1F04-FF29-6C79-31AD-4A0B6916FE24}"/>
              </a:ext>
            </a:extLst>
          </p:cNvPr>
          <p:cNvSpPr>
            <a:spLocks noGrp="1"/>
          </p:cNvSpPr>
          <p:nvPr>
            <p:ph type="title"/>
          </p:nvPr>
        </p:nvSpPr>
        <p:spPr>
          <a:xfrm>
            <a:off x="838200" y="365125"/>
            <a:ext cx="10469137" cy="668743"/>
          </a:xfrm>
        </p:spPr>
        <p:txBody>
          <a:bodyPr>
            <a:normAutofit fontScale="90000"/>
          </a:bodyPr>
          <a:lstStyle/>
          <a:p>
            <a:endParaRPr lang="en-US" dirty="0"/>
          </a:p>
        </p:txBody>
      </p:sp>
      <p:sp>
        <p:nvSpPr>
          <p:cNvPr id="4" name="Title 20">
            <a:extLst>
              <a:ext uri="{FF2B5EF4-FFF2-40B4-BE49-F238E27FC236}">
                <a16:creationId xmlns:a16="http://schemas.microsoft.com/office/drawing/2014/main" id="{1C5AE07B-2023-4183-D53A-7B6EBE275B0A}"/>
              </a:ext>
            </a:extLst>
          </p:cNvPr>
          <p:cNvSpPr txBox="1">
            <a:spLocks/>
          </p:cNvSpPr>
          <p:nvPr/>
        </p:nvSpPr>
        <p:spPr>
          <a:xfrm>
            <a:off x="511112" y="563968"/>
            <a:ext cx="11109388" cy="46990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100" dirty="0">
                <a:solidFill>
                  <a:schemeClr val="bg1"/>
                </a:solidFill>
                <a:latin typeface="+mn-lt"/>
              </a:rPr>
              <a:t>LINEAR TAPE: OPEN (LTO) ULTRIUM ROADMAP</a:t>
            </a:r>
          </a:p>
        </p:txBody>
      </p:sp>
      <p:pic>
        <p:nvPicPr>
          <p:cNvPr id="5" name="Picture 2">
            <a:extLst>
              <a:ext uri="{FF2B5EF4-FFF2-40B4-BE49-F238E27FC236}">
                <a16:creationId xmlns:a16="http://schemas.microsoft.com/office/drawing/2014/main" id="{FC1FA800-A4FE-18D1-6702-D740380FF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133" y="1513479"/>
            <a:ext cx="9121821" cy="4448626"/>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1">
            <a:extLst>
              <a:ext uri="{FF2B5EF4-FFF2-40B4-BE49-F238E27FC236}">
                <a16:creationId xmlns:a16="http://schemas.microsoft.com/office/drawing/2014/main" id="{6E5964C0-4467-1DFD-E2A3-83980AE06A43}"/>
              </a:ext>
            </a:extLst>
          </p:cNvPr>
          <p:cNvSpPr txBox="1">
            <a:spLocks/>
          </p:cNvSpPr>
          <p:nvPr/>
        </p:nvSpPr>
        <p:spPr>
          <a:xfrm>
            <a:off x="10427400" y="6294032"/>
            <a:ext cx="1759874" cy="15290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2023  |  All Rights Reserved  |  Confidential</a:t>
            </a:r>
          </a:p>
        </p:txBody>
      </p:sp>
      <p:pic>
        <p:nvPicPr>
          <p:cNvPr id="7" name="Picture 6" descr="A black and white logo&#10;&#10;Description automatically generated">
            <a:extLst>
              <a:ext uri="{FF2B5EF4-FFF2-40B4-BE49-F238E27FC236}">
                <a16:creationId xmlns:a16="http://schemas.microsoft.com/office/drawing/2014/main" id="{FFFA110E-6866-CFE1-E1D1-1C299706FBE0}"/>
              </a:ext>
            </a:extLst>
          </p:cNvPr>
          <p:cNvPicPr>
            <a:picLocks noChangeAspect="1"/>
          </p:cNvPicPr>
          <p:nvPr/>
        </p:nvPicPr>
        <p:blipFill>
          <a:blip r:embed="rId4"/>
          <a:stretch>
            <a:fillRect/>
          </a:stretch>
        </p:blipFill>
        <p:spPr>
          <a:xfrm>
            <a:off x="477966" y="5995601"/>
            <a:ext cx="2042812" cy="448931"/>
          </a:xfrm>
          <a:prstGeom prst="rect">
            <a:avLst/>
          </a:prstGeom>
        </p:spPr>
      </p:pic>
      <p:sp>
        <p:nvSpPr>
          <p:cNvPr id="9" name="object 7" descr="Beige rectangle">
            <a:extLst>
              <a:ext uri="{FF2B5EF4-FFF2-40B4-BE49-F238E27FC236}">
                <a16:creationId xmlns:a16="http://schemas.microsoft.com/office/drawing/2014/main" id="{DDB24CF6-F534-FFEC-866A-AF356FE172D5}"/>
              </a:ext>
            </a:extLst>
          </p:cNvPr>
          <p:cNvSpPr/>
          <p:nvPr/>
        </p:nvSpPr>
        <p:spPr bwMode="white">
          <a:xfrm>
            <a:off x="534702" y="1170432"/>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spTree>
    <p:extLst>
      <p:ext uri="{BB962C8B-B14F-4D97-AF65-F5344CB8AC3E}">
        <p14:creationId xmlns:p14="http://schemas.microsoft.com/office/powerpoint/2010/main" val="450308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5295CD-3953-4D2A-638B-2B259749ABD0}"/>
              </a:ext>
            </a:extLst>
          </p:cNvPr>
          <p:cNvSpPr/>
          <p:nvPr/>
        </p:nvSpPr>
        <p:spPr>
          <a:xfrm>
            <a:off x="0" y="1245636"/>
            <a:ext cx="12192000" cy="45032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2C0B3-081C-E370-CD06-303F57BA88A7}"/>
              </a:ext>
            </a:extLst>
          </p:cNvPr>
          <p:cNvSpPr>
            <a:spLocks noGrp="1"/>
          </p:cNvSpPr>
          <p:nvPr>
            <p:ph type="title"/>
          </p:nvPr>
        </p:nvSpPr>
        <p:spPr>
          <a:xfrm>
            <a:off x="652462" y="71955"/>
            <a:ext cx="10515600" cy="1325563"/>
          </a:xfrm>
        </p:spPr>
        <p:txBody>
          <a:bodyPr>
            <a:normAutofit/>
          </a:bodyPr>
          <a:lstStyle/>
          <a:p>
            <a:r>
              <a:rPr lang="en-US" sz="3200" dirty="0">
                <a:solidFill>
                  <a:schemeClr val="bg1"/>
                </a:solidFill>
                <a:latin typeface="Arial" panose="020B0604020202020204" pitchFamily="34" charset="0"/>
                <a:cs typeface="Arial" panose="020B0604020202020204" pitchFamily="34" charset="0"/>
              </a:rPr>
              <a:t>FORWARD LOOKING STATEMENT</a:t>
            </a:r>
          </a:p>
        </p:txBody>
      </p:sp>
      <p:sp>
        <p:nvSpPr>
          <p:cNvPr id="3" name="Content Placeholder 2">
            <a:extLst>
              <a:ext uri="{FF2B5EF4-FFF2-40B4-BE49-F238E27FC236}">
                <a16:creationId xmlns:a16="http://schemas.microsoft.com/office/drawing/2014/main" id="{C55F77A8-8244-3AA6-CC14-4C8689AFA32B}"/>
              </a:ext>
            </a:extLst>
          </p:cNvPr>
          <p:cNvSpPr>
            <a:spLocks noGrp="1"/>
          </p:cNvSpPr>
          <p:nvPr>
            <p:ph idx="1"/>
          </p:nvPr>
        </p:nvSpPr>
        <p:spPr>
          <a:xfrm>
            <a:off x="652462" y="1397518"/>
            <a:ext cx="10515600" cy="4351338"/>
          </a:xfrm>
        </p:spPr>
        <p:txBody>
          <a:bodyPr>
            <a:normAutofit fontScale="62500" lnSpcReduction="20000"/>
          </a:bodyPr>
          <a:lstStyle/>
          <a:p>
            <a:pPr marL="0" indent="0">
              <a:buNone/>
            </a:pPr>
            <a:r>
              <a:rPr lang="en-US" dirty="0">
                <a:solidFill>
                  <a:sysClr val="windowText" lastClr="000000"/>
                </a:solidFill>
              </a:rPr>
              <a:t>This investment summary contains forward-looking statements within the meaning of the safe harbor provisions of the Private Securities Litigation Reform Act of 1995. Forward-looking statements include, but are not limited to, </a:t>
            </a:r>
            <a:r>
              <a:rPr lang="en-US" dirty="0" err="1">
                <a:solidFill>
                  <a:sysClr val="windowText" lastClr="000000"/>
                </a:solidFill>
              </a:rPr>
              <a:t>Qualstar’s</a:t>
            </a:r>
            <a:r>
              <a:rPr lang="en-US" dirty="0">
                <a:solidFill>
                  <a:sysClr val="windowText" lastClr="000000"/>
                </a:solidFill>
              </a:rPr>
              <a:t> views on future financial and operating performance and growth in the markets served by </a:t>
            </a:r>
            <a:r>
              <a:rPr lang="en-US" dirty="0" err="1">
                <a:solidFill>
                  <a:sysClr val="windowText" lastClr="000000"/>
                </a:solidFill>
              </a:rPr>
              <a:t>Qualstar’s</a:t>
            </a:r>
            <a:r>
              <a:rPr lang="en-US" dirty="0">
                <a:solidFill>
                  <a:sysClr val="windowText" lastClr="000000"/>
                </a:solidFill>
              </a:rPr>
              <a:t> products, and future product initiatives, and are generally identified by phrases such as “thinks,” “anticipates,” “believes,” “estimates,” “expects,” “intends,” “plans,” and similar words. Forward-looking statements are not guarantees of future performance and are inherently subject to uncertainties and other factors which could cause actual results to differ materially from the forward-looking statement. These statements are based upon, among other things, assumptions made by, and information currently available to, management, including management’s own knowledge and assessment of </a:t>
            </a:r>
            <a:r>
              <a:rPr lang="en-US" dirty="0" err="1">
                <a:solidFill>
                  <a:sysClr val="windowText" lastClr="000000"/>
                </a:solidFill>
              </a:rPr>
              <a:t>Qualstar’s</a:t>
            </a:r>
            <a:r>
              <a:rPr lang="en-US" dirty="0">
                <a:solidFill>
                  <a:sysClr val="windowText" lastClr="000000"/>
                </a:solidFill>
              </a:rPr>
              <a:t> industry, R&amp;D initiatives, competition and capital requirements. Other factors and uncertainties that could affect the </a:t>
            </a:r>
            <a:r>
              <a:rPr lang="en-US" dirty="0" err="1">
                <a:solidFill>
                  <a:sysClr val="windowText" lastClr="000000"/>
                </a:solidFill>
              </a:rPr>
              <a:t>Qualstar’s</a:t>
            </a:r>
            <a:r>
              <a:rPr lang="en-US" dirty="0">
                <a:solidFill>
                  <a:sysClr val="windowText" lastClr="000000"/>
                </a:solidFill>
              </a:rPr>
              <a:t> forward-looking statements include, among other things, the following: our ability to develop and commercialize new products; industry and customer adoption and acceptance of our new products; our ability to increase sales of our products; the rescheduling or cancellation of customer orders; unexpected shortages of critical components; unexpected product design or quality problems; adverse changes in market demand for our products; increased competition and pricing pressure on our products; a decrease in the quality and/or reliability of our products; protection of our proprietary intellectual property; competition by alternative sophisticated as well as generic products; continued availability of raw materials for our products at competitive prices; disruptions in our manufacturing facilities; risks of international sales and operations including fluctuations in exchange rates; compliance with regulatory requirements applicable to our manufacturing operations; and customer concentrations. Qualstar undertakes no obligation to publicly update or revise any forward-looking statements, whether as a result of new information, future events or otherwise.</a:t>
            </a:r>
          </a:p>
          <a:p>
            <a:endParaRPr lang="en-US" dirty="0">
              <a:solidFill>
                <a:sysClr val="windowText" lastClr="000000"/>
              </a:solidFill>
            </a:endParaRPr>
          </a:p>
        </p:txBody>
      </p:sp>
      <p:pic>
        <p:nvPicPr>
          <p:cNvPr id="5" name="Picture 4" descr="A black and white logo&#10;&#10;Description automatically generated">
            <a:extLst>
              <a:ext uri="{FF2B5EF4-FFF2-40B4-BE49-F238E27FC236}">
                <a16:creationId xmlns:a16="http://schemas.microsoft.com/office/drawing/2014/main" id="{D3245FEC-EC4A-A398-7009-6DF73107D476}"/>
              </a:ext>
            </a:extLst>
          </p:cNvPr>
          <p:cNvPicPr>
            <a:picLocks noChangeAspect="1"/>
          </p:cNvPicPr>
          <p:nvPr/>
        </p:nvPicPr>
        <p:blipFill>
          <a:blip r:embed="rId2"/>
          <a:stretch>
            <a:fillRect/>
          </a:stretch>
        </p:blipFill>
        <p:spPr>
          <a:xfrm>
            <a:off x="477966" y="5998464"/>
            <a:ext cx="2042812" cy="448931"/>
          </a:xfrm>
          <a:prstGeom prst="rect">
            <a:avLst/>
          </a:prstGeom>
        </p:spPr>
      </p:pic>
    </p:spTree>
    <p:extLst>
      <p:ext uri="{BB962C8B-B14F-4D97-AF65-F5344CB8AC3E}">
        <p14:creationId xmlns:p14="http://schemas.microsoft.com/office/powerpoint/2010/main" val="2206845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EDAE5CB8-A979-7976-4325-39ABE832D01E}"/>
              </a:ext>
            </a:extLst>
          </p:cNvPr>
          <p:cNvGraphicFramePr>
            <a:graphicFrameLocks noGrp="1"/>
          </p:cNvGraphicFramePr>
          <p:nvPr>
            <p:ph idx="1"/>
            <p:extLst>
              <p:ext uri="{D42A27DB-BD31-4B8C-83A1-F6EECF244321}">
                <p14:modId xmlns:p14="http://schemas.microsoft.com/office/powerpoint/2010/main" val="95207090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CE3E25FD-074E-7503-9BAC-EED761C00A30}"/>
              </a:ext>
            </a:extLst>
          </p:cNvPr>
          <p:cNvSpPr>
            <a:spLocks noGrp="1"/>
          </p:cNvSpPr>
          <p:nvPr>
            <p:ph type="title"/>
          </p:nvPr>
        </p:nvSpPr>
        <p:spPr>
          <a:xfrm>
            <a:off x="534701" y="454569"/>
            <a:ext cx="11657297" cy="715863"/>
          </a:xfrm>
        </p:spPr>
        <p:txBody>
          <a:bodyPr>
            <a:normAutofit/>
          </a:bodyPr>
          <a:lstStyle/>
          <a:p>
            <a:r>
              <a:rPr lang="en-US" sz="2800" dirty="0">
                <a:solidFill>
                  <a:schemeClr val="bg1"/>
                </a:solidFill>
                <a:latin typeface="Arial" panose="020B0604020202020204" pitchFamily="34" charset="0"/>
                <a:cs typeface="Arial" panose="020B0604020202020204" pitchFamily="34" charset="0"/>
              </a:rPr>
              <a:t>QUALSTAR: AN UNDISCOVERED LEADER POSITIONED FOR SCALE</a:t>
            </a:r>
          </a:p>
        </p:txBody>
      </p:sp>
      <p:sp>
        <p:nvSpPr>
          <p:cNvPr id="5" name="object 7" descr="Beige rectangle">
            <a:extLst>
              <a:ext uri="{FF2B5EF4-FFF2-40B4-BE49-F238E27FC236}">
                <a16:creationId xmlns:a16="http://schemas.microsoft.com/office/drawing/2014/main" id="{B5EA1A98-A1EC-CED4-3086-85825FD034B0}"/>
              </a:ext>
            </a:extLst>
          </p:cNvPr>
          <p:cNvSpPr/>
          <p:nvPr/>
        </p:nvSpPr>
        <p:spPr bwMode="white">
          <a:xfrm>
            <a:off x="534702" y="1170432"/>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spTree>
    <p:extLst>
      <p:ext uri="{BB962C8B-B14F-4D97-AF65-F5344CB8AC3E}">
        <p14:creationId xmlns:p14="http://schemas.microsoft.com/office/powerpoint/2010/main" val="2341571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99082-6856-4F3C-F2B0-F2DA613B6F11}"/>
            </a:ext>
          </a:extLst>
        </p:cNvPr>
        <p:cNvGrpSpPr/>
        <p:nvPr/>
      </p:nvGrpSpPr>
      <p:grpSpPr>
        <a:xfrm>
          <a:off x="0" y="0"/>
          <a:ext cx="0" cy="0"/>
          <a:chOff x="0" y="0"/>
          <a:chExt cx="0" cy="0"/>
        </a:xfrm>
      </p:grpSpPr>
      <p:pic>
        <p:nvPicPr>
          <p:cNvPr id="5" name="Picture 4" descr="A blurry image of colorful lines&#10;&#10;Description automatically generated">
            <a:extLst>
              <a:ext uri="{FF2B5EF4-FFF2-40B4-BE49-F238E27FC236}">
                <a16:creationId xmlns:a16="http://schemas.microsoft.com/office/drawing/2014/main" id="{EB74DD68-2801-13B9-24FD-17E03D65BD27}"/>
              </a:ext>
            </a:extLst>
          </p:cNvPr>
          <p:cNvPicPr>
            <a:picLocks noChangeAspect="1"/>
          </p:cNvPicPr>
          <p:nvPr/>
        </p:nvPicPr>
        <p:blipFill>
          <a:blip r:embed="rId3"/>
          <a:stretch>
            <a:fillRect/>
          </a:stretch>
        </p:blipFill>
        <p:spPr>
          <a:xfrm>
            <a:off x="0" y="5727418"/>
            <a:ext cx="12192000" cy="1129799"/>
          </a:xfrm>
          <a:prstGeom prst="rect">
            <a:avLst/>
          </a:prstGeom>
        </p:spPr>
      </p:pic>
      <p:pic>
        <p:nvPicPr>
          <p:cNvPr id="7" name="Picture 6" descr="A black and white logo&#10;&#10;Description automatically generated">
            <a:extLst>
              <a:ext uri="{FF2B5EF4-FFF2-40B4-BE49-F238E27FC236}">
                <a16:creationId xmlns:a16="http://schemas.microsoft.com/office/drawing/2014/main" id="{0750DA98-E53D-4A16-024A-0ED01229762C}"/>
              </a:ext>
            </a:extLst>
          </p:cNvPr>
          <p:cNvPicPr>
            <a:picLocks noChangeAspect="1"/>
          </p:cNvPicPr>
          <p:nvPr/>
        </p:nvPicPr>
        <p:blipFill>
          <a:blip r:embed="rId4"/>
          <a:stretch>
            <a:fillRect/>
          </a:stretch>
        </p:blipFill>
        <p:spPr>
          <a:xfrm>
            <a:off x="477966" y="5995601"/>
            <a:ext cx="2042812" cy="448931"/>
          </a:xfrm>
          <a:prstGeom prst="rect">
            <a:avLst/>
          </a:prstGeom>
        </p:spPr>
      </p:pic>
      <p:sp>
        <p:nvSpPr>
          <p:cNvPr id="3" name="TextBox 2">
            <a:extLst>
              <a:ext uri="{FF2B5EF4-FFF2-40B4-BE49-F238E27FC236}">
                <a16:creationId xmlns:a16="http://schemas.microsoft.com/office/drawing/2014/main" id="{A3F8EC1F-8557-FEF0-C215-B09631371B76}"/>
              </a:ext>
            </a:extLst>
          </p:cNvPr>
          <p:cNvSpPr txBox="1"/>
          <p:nvPr/>
        </p:nvSpPr>
        <p:spPr>
          <a:xfrm>
            <a:off x="5167745" y="720436"/>
            <a:ext cx="1096519" cy="369332"/>
          </a:xfrm>
          <a:prstGeom prst="rect">
            <a:avLst/>
          </a:prstGeom>
          <a:noFill/>
        </p:spPr>
        <p:txBody>
          <a:bodyPr wrap="none" rtlCol="0">
            <a:spAutoFit/>
          </a:bodyPr>
          <a:lstStyle/>
          <a:p>
            <a:r>
              <a:rPr lang="en-US" dirty="0"/>
              <a:t>About Us</a:t>
            </a:r>
          </a:p>
        </p:txBody>
      </p:sp>
      <p:sp>
        <p:nvSpPr>
          <p:cNvPr id="10" name="TextBox 9">
            <a:extLst>
              <a:ext uri="{FF2B5EF4-FFF2-40B4-BE49-F238E27FC236}">
                <a16:creationId xmlns:a16="http://schemas.microsoft.com/office/drawing/2014/main" id="{AD27CCE6-05E0-DD07-7D9B-DD20C1960CBC}"/>
              </a:ext>
            </a:extLst>
          </p:cNvPr>
          <p:cNvSpPr txBox="1"/>
          <p:nvPr/>
        </p:nvSpPr>
        <p:spPr>
          <a:xfrm>
            <a:off x="534701" y="520193"/>
            <a:ext cx="11357525" cy="584775"/>
          </a:xfrm>
          <a:prstGeom prst="rect">
            <a:avLst/>
          </a:prstGeom>
          <a:noFill/>
          <a:effectLst>
            <a:outerShdw blurRad="88900" dist="88900" dir="2700000" algn="tl" rotWithShape="0">
              <a:schemeClr val="tx1"/>
            </a:outerShdw>
          </a:effectLst>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ABOUT QUALSTARTRUSTED DATA STORAGE PIONEER</a:t>
            </a:r>
          </a:p>
        </p:txBody>
      </p:sp>
      <p:sp>
        <p:nvSpPr>
          <p:cNvPr id="11" name="TextBox 10">
            <a:extLst>
              <a:ext uri="{FF2B5EF4-FFF2-40B4-BE49-F238E27FC236}">
                <a16:creationId xmlns:a16="http://schemas.microsoft.com/office/drawing/2014/main" id="{286EFEFA-51B5-8839-94C0-EC139EA4F8FA}"/>
              </a:ext>
            </a:extLst>
          </p:cNvPr>
          <p:cNvSpPr txBox="1"/>
          <p:nvPr/>
        </p:nvSpPr>
        <p:spPr>
          <a:xfrm>
            <a:off x="647057" y="1440251"/>
            <a:ext cx="6012242" cy="3508653"/>
          </a:xfrm>
          <a:prstGeom prst="rect">
            <a:avLst/>
          </a:prstGeom>
          <a:noFill/>
        </p:spPr>
        <p:txBody>
          <a:bodyPr wrap="square" rtlCol="0">
            <a:spAutoFit/>
          </a:bodyPr>
          <a:lstStyle/>
          <a:p>
            <a:pPr marL="171450" indent="-17145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Founded in California in 1984, Southern California HQ.</a:t>
            </a:r>
          </a:p>
          <a:p>
            <a:pPr marL="171450" indent="-17145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Thousands of tape libraries shipped worldwide.</a:t>
            </a:r>
          </a:p>
          <a:p>
            <a:pPr marL="171450" indent="-17145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Wholly own subsidiary N2Power, designing high efficiency power supplies.</a:t>
            </a:r>
          </a:p>
          <a:p>
            <a:pPr marL="171450" indent="-171450">
              <a:spcAft>
                <a:spcPts val="12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Trusted across media, defense, oil &amp; gas, healthcare, education, and cloud.</a:t>
            </a:r>
          </a:p>
        </p:txBody>
      </p:sp>
      <p:pic>
        <p:nvPicPr>
          <p:cNvPr id="12" name="Picture 11">
            <a:extLst>
              <a:ext uri="{FF2B5EF4-FFF2-40B4-BE49-F238E27FC236}">
                <a16:creationId xmlns:a16="http://schemas.microsoft.com/office/drawing/2014/main" id="{1F2E2F32-F591-FCC5-E922-60AD635F06E8}"/>
              </a:ext>
            </a:extLst>
          </p:cNvPr>
          <p:cNvPicPr>
            <a:picLocks noChangeAspect="1"/>
          </p:cNvPicPr>
          <p:nvPr/>
        </p:nvPicPr>
        <p:blipFill>
          <a:blip r:embed="rId5"/>
          <a:stretch>
            <a:fillRect/>
          </a:stretch>
        </p:blipFill>
        <p:spPr>
          <a:xfrm>
            <a:off x="7054333" y="922450"/>
            <a:ext cx="4837894" cy="6858000"/>
          </a:xfrm>
          <a:prstGeom prst="rect">
            <a:avLst/>
          </a:prstGeom>
        </p:spPr>
      </p:pic>
      <p:sp>
        <p:nvSpPr>
          <p:cNvPr id="13" name="object 7" descr="Beige rectangle">
            <a:extLst>
              <a:ext uri="{FF2B5EF4-FFF2-40B4-BE49-F238E27FC236}">
                <a16:creationId xmlns:a16="http://schemas.microsoft.com/office/drawing/2014/main" id="{0B42D04C-CB20-7116-604F-9899B4709D39}"/>
              </a:ext>
            </a:extLst>
          </p:cNvPr>
          <p:cNvSpPr/>
          <p:nvPr/>
        </p:nvSpPr>
        <p:spPr bwMode="white">
          <a:xfrm>
            <a:off x="534702" y="1170432"/>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spTree>
    <p:extLst>
      <p:ext uri="{BB962C8B-B14F-4D97-AF65-F5344CB8AC3E}">
        <p14:creationId xmlns:p14="http://schemas.microsoft.com/office/powerpoint/2010/main" val="2186209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C9E5F-42DF-38DB-A6E7-7FA930852400}"/>
            </a:ext>
          </a:extLst>
        </p:cNvPr>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EB3A3C7F-C8FB-D182-C2F3-56BC875BDDF7}"/>
              </a:ext>
            </a:extLst>
          </p:cNvPr>
          <p:cNvPicPr>
            <a:picLocks noChangeAspect="1"/>
          </p:cNvPicPr>
          <p:nvPr/>
        </p:nvPicPr>
        <p:blipFill>
          <a:blip r:embed="rId3"/>
          <a:stretch>
            <a:fillRect/>
          </a:stretch>
        </p:blipFill>
        <p:spPr>
          <a:xfrm>
            <a:off x="477966" y="5995601"/>
            <a:ext cx="2042812" cy="448931"/>
          </a:xfrm>
          <a:prstGeom prst="rect">
            <a:avLst/>
          </a:prstGeom>
        </p:spPr>
      </p:pic>
      <p:sp>
        <p:nvSpPr>
          <p:cNvPr id="4" name="TextBox 3">
            <a:extLst>
              <a:ext uri="{FF2B5EF4-FFF2-40B4-BE49-F238E27FC236}">
                <a16:creationId xmlns:a16="http://schemas.microsoft.com/office/drawing/2014/main" id="{FF4E8C8B-702D-6EE9-2336-E08999A4A1C4}"/>
              </a:ext>
            </a:extLst>
          </p:cNvPr>
          <p:cNvSpPr txBox="1"/>
          <p:nvPr/>
        </p:nvSpPr>
        <p:spPr>
          <a:xfrm>
            <a:off x="477966" y="547209"/>
            <a:ext cx="6947916"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LEADERSHIP TEAM </a:t>
            </a:r>
          </a:p>
        </p:txBody>
      </p:sp>
      <p:sp>
        <p:nvSpPr>
          <p:cNvPr id="6" name="object 7" descr="Beige rectangle">
            <a:extLst>
              <a:ext uri="{FF2B5EF4-FFF2-40B4-BE49-F238E27FC236}">
                <a16:creationId xmlns:a16="http://schemas.microsoft.com/office/drawing/2014/main" id="{1833F038-4D57-6D36-8237-62B56BB9D63D}"/>
              </a:ext>
            </a:extLst>
          </p:cNvPr>
          <p:cNvSpPr/>
          <p:nvPr/>
        </p:nvSpPr>
        <p:spPr bwMode="white">
          <a:xfrm>
            <a:off x="534702" y="1170432"/>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grpSp>
        <p:nvGrpSpPr>
          <p:cNvPr id="8" name="Group 7">
            <a:extLst>
              <a:ext uri="{FF2B5EF4-FFF2-40B4-BE49-F238E27FC236}">
                <a16:creationId xmlns:a16="http://schemas.microsoft.com/office/drawing/2014/main" id="{E531353A-7C2D-8C7B-126F-3FF21AAC2641}"/>
              </a:ext>
            </a:extLst>
          </p:cNvPr>
          <p:cNvGrpSpPr/>
          <p:nvPr/>
        </p:nvGrpSpPr>
        <p:grpSpPr>
          <a:xfrm>
            <a:off x="2308737" y="1686212"/>
            <a:ext cx="7574525" cy="4138005"/>
            <a:chOff x="2620316" y="1657083"/>
            <a:chExt cx="7574525" cy="4138005"/>
          </a:xfrm>
        </p:grpSpPr>
        <p:pic>
          <p:nvPicPr>
            <p:cNvPr id="1030" name="Picture 6" descr="Steven N. Bronson Interlink Chairman, President, &amp; CEO">
              <a:extLst>
                <a:ext uri="{FF2B5EF4-FFF2-40B4-BE49-F238E27FC236}">
                  <a16:creationId xmlns:a16="http://schemas.microsoft.com/office/drawing/2014/main" id="{0A6E1E4C-57A9-8A3C-A36D-2A5411F75BF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69930" y="1657083"/>
              <a:ext cx="1987148" cy="21001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432ED3E-D646-CB1D-666B-F69C6E38A5A6}"/>
                </a:ext>
              </a:extLst>
            </p:cNvPr>
            <p:cNvSpPr txBox="1"/>
            <p:nvPr/>
          </p:nvSpPr>
          <p:spPr>
            <a:xfrm>
              <a:off x="2620316" y="3856096"/>
              <a:ext cx="3286377" cy="1785104"/>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cs typeface="Arial" panose="020B0604020202020204" pitchFamily="34" charset="0"/>
                </a:rPr>
                <a:t>Steven N. Bronson</a:t>
              </a:r>
            </a:p>
            <a:p>
              <a:pPr algn="ctr"/>
              <a:r>
                <a:rPr lang="en-US" sz="1000" i="1" dirty="0">
                  <a:solidFill>
                    <a:schemeClr val="bg1"/>
                  </a:solidFill>
                  <a:latin typeface="Arial" panose="020B0604020202020204" pitchFamily="34" charset="0"/>
                  <a:cs typeface="Arial" panose="020B0604020202020204" pitchFamily="34" charset="0"/>
                </a:rPr>
                <a:t>Chief Executive Officer</a:t>
              </a:r>
            </a:p>
            <a:p>
              <a:endParaRPr lang="en-US" sz="1000" i="1" dirty="0">
                <a:solidFill>
                  <a:schemeClr val="bg1"/>
                </a:solidFill>
                <a:latin typeface="Arial" panose="020B0604020202020204" pitchFamily="34" charset="0"/>
                <a:cs typeface="Arial" panose="020B0604020202020204" pitchFamily="34" charset="0"/>
              </a:endParaRPr>
            </a:p>
            <a:p>
              <a:pPr algn="ctr"/>
              <a:r>
                <a:rPr lang="en-US" sz="1000" dirty="0">
                  <a:solidFill>
                    <a:schemeClr val="bg1"/>
                  </a:solidFill>
                  <a:latin typeface="Arial" panose="020B0604020202020204" pitchFamily="34" charset="0"/>
                  <a:cs typeface="Arial" panose="020B0604020202020204" pitchFamily="34" charset="0"/>
                </a:rPr>
                <a:t>Steve Bronson has over 40 years of business and entrepreneurial expertise, with a strong background in investment banking, operations and management. Since July 2013, Steve has served as President and CEO of Qualstar Corporation, a leading manufacturer of high-quality tape library systems and its subsidiary, N2Power, known for high efficiency power supplies for diverse electronic industries.</a:t>
              </a:r>
            </a:p>
          </p:txBody>
        </p:sp>
        <p:pic>
          <p:nvPicPr>
            <p:cNvPr id="10" name="Picture 9" descr="A person in a black shirt&#10;&#10;AI-generated content may be incorrect.">
              <a:extLst>
                <a:ext uri="{FF2B5EF4-FFF2-40B4-BE49-F238E27FC236}">
                  <a16:creationId xmlns:a16="http://schemas.microsoft.com/office/drawing/2014/main" id="{01DEF6E6-CA4C-4CF4-4D89-E312D467AEC5}"/>
                </a:ext>
              </a:extLst>
            </p:cNvPr>
            <p:cNvPicPr>
              <a:picLocks noChangeAspect="1"/>
            </p:cNvPicPr>
            <p:nvPr/>
          </p:nvPicPr>
          <p:blipFill>
            <a:blip r:embed="rId6"/>
            <a:stretch>
              <a:fillRect/>
            </a:stretch>
          </p:blipFill>
          <p:spPr>
            <a:xfrm>
              <a:off x="7558079" y="1657084"/>
              <a:ext cx="1987148" cy="2100119"/>
            </a:xfrm>
            <a:prstGeom prst="rect">
              <a:avLst/>
            </a:prstGeom>
            <a:ln>
              <a:noFill/>
            </a:ln>
            <a:effectLst>
              <a:softEdge rad="112500"/>
            </a:effectLst>
          </p:spPr>
        </p:pic>
        <p:sp>
          <p:nvSpPr>
            <p:cNvPr id="15" name="TextBox 14">
              <a:extLst>
                <a:ext uri="{FF2B5EF4-FFF2-40B4-BE49-F238E27FC236}">
                  <a16:creationId xmlns:a16="http://schemas.microsoft.com/office/drawing/2014/main" id="{03CBBF9D-31EB-FA4F-DCBC-146D104A0118}"/>
                </a:ext>
              </a:extLst>
            </p:cNvPr>
            <p:cNvSpPr txBox="1"/>
            <p:nvPr/>
          </p:nvSpPr>
          <p:spPr>
            <a:xfrm>
              <a:off x="6908464" y="3856096"/>
              <a:ext cx="3286377" cy="1938992"/>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cs typeface="Arial" panose="020B0604020202020204" pitchFamily="34" charset="0"/>
                </a:rPr>
                <a:t>Jeff  </a:t>
              </a:r>
              <a:r>
                <a:rPr lang="en-US" sz="1000" b="1" dirty="0" err="1">
                  <a:solidFill>
                    <a:schemeClr val="bg1"/>
                  </a:solidFill>
                  <a:latin typeface="Arial" panose="020B0604020202020204" pitchFamily="34" charset="0"/>
                  <a:cs typeface="Arial" panose="020B0604020202020204" pitchFamily="34" charset="0"/>
                </a:rPr>
                <a:t>Sengpiehl</a:t>
              </a:r>
              <a:endParaRPr lang="en-US" sz="1000" b="1" dirty="0">
                <a:solidFill>
                  <a:schemeClr val="bg1"/>
                </a:solidFill>
                <a:latin typeface="Arial" panose="020B0604020202020204" pitchFamily="34" charset="0"/>
                <a:cs typeface="Arial" panose="020B0604020202020204" pitchFamily="34" charset="0"/>
              </a:endParaRPr>
            </a:p>
            <a:p>
              <a:pPr algn="ctr"/>
              <a:r>
                <a:rPr lang="en-US" sz="1000" i="1" dirty="0">
                  <a:solidFill>
                    <a:schemeClr val="bg1"/>
                  </a:solidFill>
                  <a:latin typeface="Arial" panose="020B0604020202020204" pitchFamily="34" charset="0"/>
                  <a:cs typeface="Arial" panose="020B0604020202020204" pitchFamily="34" charset="0"/>
                </a:rPr>
                <a:t>Chief Technology Officer</a:t>
              </a:r>
            </a:p>
            <a:p>
              <a:endParaRPr lang="en-US" sz="1000" i="1" dirty="0">
                <a:solidFill>
                  <a:schemeClr val="bg1"/>
                </a:solidFill>
                <a:latin typeface="Arial" panose="020B0604020202020204" pitchFamily="34" charset="0"/>
                <a:cs typeface="Arial" panose="020B0604020202020204" pitchFamily="34" charset="0"/>
              </a:endParaRPr>
            </a:p>
            <a:p>
              <a:pPr algn="ctr"/>
              <a:r>
                <a:rPr lang="en-US" sz="1000" dirty="0">
                  <a:solidFill>
                    <a:schemeClr val="bg1"/>
                  </a:solidFill>
                  <a:latin typeface="Arial" panose="020B0604020202020204" pitchFamily="34" charset="0"/>
                  <a:cs typeface="Arial" panose="020B0604020202020204" pitchFamily="34" charset="0"/>
                </a:rPr>
                <a:t>Jeff serves as a thought leader in the media and entertainment industry with over 30 years of experience uniting creativity and technology to drive operational change. He has worked for key industry players in planning, developing, and building the next generation of video production and post-production workflows. Jeff joined the Qualstar team as UTO, leveraging his background and expertise to meet the technical demands for data retention</a:t>
              </a:r>
            </a:p>
          </p:txBody>
        </p:sp>
      </p:grpSp>
    </p:spTree>
    <p:extLst>
      <p:ext uri="{BB962C8B-B14F-4D97-AF65-F5344CB8AC3E}">
        <p14:creationId xmlns:p14="http://schemas.microsoft.com/office/powerpoint/2010/main" val="419491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4BACD1-FE9F-3864-A8C6-C705E2F7BE94}"/>
              </a:ext>
            </a:extLst>
          </p:cNvPr>
          <p:cNvSpPr/>
          <p:nvPr/>
        </p:nvSpPr>
        <p:spPr>
          <a:xfrm>
            <a:off x="7315201" y="1421894"/>
            <a:ext cx="4320988" cy="4436003"/>
          </a:xfrm>
          <a:prstGeom prst="rect">
            <a:avLst/>
          </a:prstGeom>
          <a:solidFill>
            <a:schemeClr val="bg2">
              <a:lumMod val="90000"/>
            </a:schemeClr>
          </a:solidFill>
          <a:ln>
            <a:noFill/>
          </a:ln>
          <a:effectLst>
            <a:outerShdw blurRad="50800" dist="38100" dir="2700000" algn="tl" rotWithShape="0">
              <a:schemeClr val="bg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71050E-8948-F378-0125-F0BCB356BEF8}"/>
              </a:ext>
            </a:extLst>
          </p:cNvPr>
          <p:cNvSpPr>
            <a:spLocks noGrp="1"/>
          </p:cNvSpPr>
          <p:nvPr>
            <p:ph type="title"/>
          </p:nvPr>
        </p:nvSpPr>
        <p:spPr>
          <a:xfrm>
            <a:off x="534702" y="359469"/>
            <a:ext cx="11427912" cy="741950"/>
          </a:xfrm>
        </p:spPr>
        <p:txBody>
          <a:bodyPr>
            <a:normAutofit/>
          </a:bodyPr>
          <a:lstStyle/>
          <a:p>
            <a:r>
              <a:rPr lang="en-US" sz="3200" dirty="0">
                <a:solidFill>
                  <a:schemeClr val="bg1"/>
                </a:solidFill>
                <a:latin typeface="Arial" panose="020B0604020202020204" pitchFamily="34" charset="0"/>
                <a:cs typeface="Arial" panose="020B0604020202020204" pitchFamily="34" charset="0"/>
              </a:rPr>
              <a:t>EXPLODING DATA GROWTH: TAPE IS THE SWEET SPOT</a:t>
            </a:r>
          </a:p>
        </p:txBody>
      </p:sp>
      <p:sp>
        <p:nvSpPr>
          <p:cNvPr id="3" name="Content Placeholder 2">
            <a:extLst>
              <a:ext uri="{FF2B5EF4-FFF2-40B4-BE49-F238E27FC236}">
                <a16:creationId xmlns:a16="http://schemas.microsoft.com/office/drawing/2014/main" id="{61FCA2D1-1828-4814-6DE1-0E6EF4F4CE6C}"/>
              </a:ext>
            </a:extLst>
          </p:cNvPr>
          <p:cNvSpPr>
            <a:spLocks noGrp="1"/>
          </p:cNvSpPr>
          <p:nvPr>
            <p:ph idx="1"/>
          </p:nvPr>
        </p:nvSpPr>
        <p:spPr>
          <a:xfrm>
            <a:off x="843450" y="1421894"/>
            <a:ext cx="6166950" cy="4692482"/>
          </a:xfrm>
        </p:spPr>
        <p:txBody>
          <a:bodyPr>
            <a:noAutofit/>
          </a:bodyPr>
          <a:lstStyle/>
          <a:p>
            <a:pPr marL="0" indent="0">
              <a:buNone/>
            </a:pPr>
            <a:r>
              <a:rPr lang="en-US" sz="1600" b="1" dirty="0">
                <a:solidFill>
                  <a:schemeClr val="bg1"/>
                </a:solidFill>
                <a:latin typeface="Arial" panose="020B0604020202020204" pitchFamily="34" charset="0"/>
                <a:cs typeface="Arial" panose="020B0604020202020204" pitchFamily="34" charset="0"/>
              </a:rPr>
              <a:t>Global Data Storage Market</a:t>
            </a:r>
          </a:p>
          <a:p>
            <a:pPr marL="168275" indent="-168275"/>
            <a:r>
              <a:rPr lang="en-US" sz="1600" dirty="0">
                <a:solidFill>
                  <a:schemeClr val="bg1"/>
                </a:solidFill>
                <a:latin typeface="Arial" panose="020B0604020202020204" pitchFamily="34" charset="0"/>
                <a:cs typeface="Arial" panose="020B0604020202020204" pitchFamily="34" charset="0"/>
              </a:rPr>
              <a:t>Growing from $255B in 2025 to $774B in 2032 (CAGR: 17.2%)</a:t>
            </a:r>
          </a:p>
          <a:p>
            <a:pPr marL="168275" indent="-168275"/>
            <a:r>
              <a:rPr lang="en-US" sz="1600" dirty="0">
                <a:solidFill>
                  <a:schemeClr val="bg1"/>
                </a:solidFill>
                <a:latin typeface="Arial" panose="020B0604020202020204" pitchFamily="34" charset="0"/>
                <a:cs typeface="Arial" panose="020B0604020202020204" pitchFamily="34" charset="0"/>
              </a:rPr>
              <a:t>Driven by archiving, preservation, accessibility, and security needs</a:t>
            </a:r>
          </a:p>
          <a:p>
            <a:pPr marL="168275" indent="-168275"/>
            <a:r>
              <a:rPr lang="en-US" sz="1600" dirty="0" err="1">
                <a:solidFill>
                  <a:schemeClr val="bg1"/>
                </a:solidFill>
                <a:latin typeface="Arial" panose="020B0604020202020204" pitchFamily="34" charset="0"/>
                <a:cs typeface="Arial" panose="020B0604020202020204" pitchFamily="34" charset="0"/>
              </a:rPr>
              <a:t>Qualstar</a:t>
            </a:r>
            <a:r>
              <a:rPr lang="en-US" sz="1600" dirty="0">
                <a:solidFill>
                  <a:schemeClr val="bg1"/>
                </a:solidFill>
                <a:latin typeface="Arial" panose="020B0604020202020204" pitchFamily="34" charset="0"/>
                <a:cs typeface="Arial" panose="020B0604020202020204" pitchFamily="34" charset="0"/>
              </a:rPr>
              <a:t> (OTC: </a:t>
            </a:r>
            <a:r>
              <a:rPr lang="en-US" sz="1600" dirty="0" err="1">
                <a:solidFill>
                  <a:schemeClr val="bg1"/>
                </a:solidFill>
                <a:latin typeface="Arial" panose="020B0604020202020204" pitchFamily="34" charset="0"/>
                <a:cs typeface="Arial" panose="020B0604020202020204" pitchFamily="34" charset="0"/>
              </a:rPr>
              <a:t>QBAK</a:t>
            </a:r>
            <a:r>
              <a:rPr lang="en-US" sz="1600" dirty="0">
                <a:solidFill>
                  <a:schemeClr val="bg1"/>
                </a:solidFill>
                <a:latin typeface="Arial" panose="020B0604020202020204" pitchFamily="34" charset="0"/>
                <a:cs typeface="Arial" panose="020B0604020202020204" pitchFamily="34" charset="0"/>
              </a:rPr>
              <a:t>) is positioned as a global leader in storage hardware &amp; software</a:t>
            </a:r>
          </a:p>
          <a:p>
            <a:pPr marL="0" indent="0">
              <a:buNone/>
            </a:pPr>
            <a:endParaRPr lang="en-US" sz="1600" dirty="0">
              <a:solidFill>
                <a:schemeClr val="bg1"/>
              </a:solidFill>
              <a:latin typeface="Arial" panose="020B0604020202020204" pitchFamily="34" charset="0"/>
              <a:cs typeface="Arial" panose="020B0604020202020204" pitchFamily="34" charset="0"/>
            </a:endParaRPr>
          </a:p>
          <a:p>
            <a:pPr marL="0" indent="0">
              <a:buNone/>
            </a:pPr>
            <a:r>
              <a:rPr lang="en-US" sz="1600" b="1" dirty="0">
                <a:solidFill>
                  <a:schemeClr val="bg1"/>
                </a:solidFill>
                <a:latin typeface="Arial" panose="020B0604020202020204" pitchFamily="34" charset="0"/>
                <a:cs typeface="Arial" panose="020B0604020202020204" pitchFamily="34" charset="0"/>
              </a:rPr>
              <a:t>Why Tape Storage Wins</a:t>
            </a:r>
          </a:p>
          <a:p>
            <a:pPr marL="168275" indent="-168275"/>
            <a:r>
              <a:rPr lang="en-US" sz="1600" dirty="0">
                <a:solidFill>
                  <a:schemeClr val="bg1"/>
                </a:solidFill>
                <a:latin typeface="Arial" panose="020B0604020202020204" pitchFamily="34" charset="0"/>
                <a:cs typeface="Arial" panose="020B0604020202020204" pitchFamily="34" charset="0"/>
              </a:rPr>
              <a:t>Reliable &amp; secure — protects data for up to 30 years</a:t>
            </a:r>
          </a:p>
          <a:p>
            <a:pPr marL="168275" indent="-168275"/>
            <a:r>
              <a:rPr lang="en-US" sz="1600" dirty="0">
                <a:solidFill>
                  <a:schemeClr val="bg1"/>
                </a:solidFill>
                <a:latin typeface="Arial" panose="020B0604020202020204" pitchFamily="34" charset="0"/>
                <a:cs typeface="Arial" panose="020B0604020202020204" pitchFamily="34" charset="0"/>
              </a:rPr>
              <a:t>Air-gapped to safeguard against ransomware and cyberattacks</a:t>
            </a:r>
          </a:p>
          <a:p>
            <a:pPr marL="168275" indent="-168275"/>
            <a:r>
              <a:rPr lang="en-US" sz="1600" dirty="0">
                <a:solidFill>
                  <a:schemeClr val="bg1"/>
                </a:solidFill>
                <a:latin typeface="Arial" panose="020B0604020202020204" pitchFamily="34" charset="0"/>
                <a:cs typeface="Arial" panose="020B0604020202020204" pitchFamily="34" charset="0"/>
              </a:rPr>
              <a:t>Accessible &amp; scalable for long-term storage needs</a:t>
            </a:r>
          </a:p>
          <a:p>
            <a:pPr marL="168275" indent="-168275"/>
            <a:r>
              <a:rPr lang="en-US" sz="1600" dirty="0">
                <a:solidFill>
                  <a:schemeClr val="bg1"/>
                </a:solidFill>
                <a:latin typeface="Arial" panose="020B0604020202020204" pitchFamily="34" charset="0"/>
                <a:cs typeface="Arial" panose="020B0604020202020204" pitchFamily="34" charset="0"/>
              </a:rPr>
              <a:t>Lowest </a:t>
            </a:r>
            <a:r>
              <a:rPr lang="en-US" sz="1600" dirty="0" err="1">
                <a:solidFill>
                  <a:schemeClr val="bg1"/>
                </a:solidFill>
                <a:latin typeface="Arial" panose="020B0604020202020204" pitchFamily="34" charset="0"/>
                <a:cs typeface="Arial" panose="020B0604020202020204" pitchFamily="34" charset="0"/>
              </a:rPr>
              <a:t>TCO</a:t>
            </a:r>
            <a:r>
              <a:rPr lang="en-US" sz="1600" dirty="0">
                <a:solidFill>
                  <a:schemeClr val="bg1"/>
                </a:solidFill>
                <a:latin typeface="Arial" panose="020B0604020202020204" pitchFamily="34" charset="0"/>
                <a:cs typeface="Arial" panose="020B0604020202020204" pitchFamily="34" charset="0"/>
              </a:rPr>
              <a:t> compared to hard drives, optical, or other alternatives</a:t>
            </a:r>
          </a:p>
          <a:p>
            <a:endParaRPr lang="en-US" sz="16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D91A232-18C6-C7BD-B34F-D860889F60AA}"/>
              </a:ext>
            </a:extLst>
          </p:cNvPr>
          <p:cNvSpPr txBox="1"/>
          <p:nvPr/>
        </p:nvSpPr>
        <p:spPr>
          <a:xfrm>
            <a:off x="4766413" y="6114376"/>
            <a:ext cx="7196201" cy="553998"/>
          </a:xfrm>
          <a:prstGeom prst="rect">
            <a:avLst/>
          </a:prstGeom>
          <a:noFill/>
        </p:spPr>
        <p:txBody>
          <a:bodyPr wrap="none" rtlCol="0">
            <a:spAutoFit/>
          </a:bodyPr>
          <a:lstStyle/>
          <a:p>
            <a:r>
              <a:rPr lang="en-US" sz="1000" dirty="0">
                <a:solidFill>
                  <a:schemeClr val="bg1"/>
                </a:solidFill>
              </a:rPr>
              <a:t>Fortune Business Insights, Data Storage Market (2025) https://</a:t>
            </a:r>
            <a:r>
              <a:rPr lang="en-US" sz="1000" dirty="0" err="1">
                <a:solidFill>
                  <a:schemeClr val="bg1"/>
                </a:solidFill>
              </a:rPr>
              <a:t>www.fortunebusinessinsights.com</a:t>
            </a:r>
            <a:r>
              <a:rPr lang="en-US" sz="1000" dirty="0">
                <a:solidFill>
                  <a:schemeClr val="bg1"/>
                </a:solidFill>
              </a:rPr>
              <a:t>/data-storage-market-102991</a:t>
            </a:r>
          </a:p>
          <a:p>
            <a:r>
              <a:rPr lang="en-US" sz="1000" dirty="0">
                <a:solidFill>
                  <a:schemeClr val="bg1"/>
                </a:solidFill>
              </a:rPr>
              <a:t>Fortune Business Insights, Data Storage Market (2025) https://</a:t>
            </a:r>
            <a:r>
              <a:rPr lang="en-US" sz="1000" dirty="0" err="1">
                <a:solidFill>
                  <a:schemeClr val="bg1"/>
                </a:solidFill>
              </a:rPr>
              <a:t>www.fortunebusinessinsights.com</a:t>
            </a:r>
            <a:r>
              <a:rPr lang="en-US" sz="1000" dirty="0">
                <a:solidFill>
                  <a:schemeClr val="bg1"/>
                </a:solidFill>
              </a:rPr>
              <a:t>/data-storage-market-102991</a:t>
            </a:r>
          </a:p>
          <a:p>
            <a:endParaRPr lang="en-US" sz="1000" dirty="0">
              <a:solidFill>
                <a:schemeClr val="bg1"/>
              </a:solidFill>
            </a:endParaRPr>
          </a:p>
        </p:txBody>
      </p:sp>
      <p:graphicFrame>
        <p:nvGraphicFramePr>
          <p:cNvPr id="7" name="Chart 6">
            <a:extLst>
              <a:ext uri="{FF2B5EF4-FFF2-40B4-BE49-F238E27FC236}">
                <a16:creationId xmlns:a16="http://schemas.microsoft.com/office/drawing/2014/main" id="{BDBB855E-0255-7C04-3CBC-C1FB20D1D149}"/>
              </a:ext>
            </a:extLst>
          </p:cNvPr>
          <p:cNvGraphicFramePr>
            <a:graphicFrameLocks/>
          </p:cNvGraphicFramePr>
          <p:nvPr>
            <p:extLst>
              <p:ext uri="{D42A27DB-BD31-4B8C-83A1-F6EECF244321}">
                <p14:modId xmlns:p14="http://schemas.microsoft.com/office/powerpoint/2010/main" val="3384693749"/>
              </p:ext>
            </p:extLst>
          </p:nvPr>
        </p:nvGraphicFramePr>
        <p:xfrm>
          <a:off x="7010400" y="1170431"/>
          <a:ext cx="4455401" cy="4280109"/>
        </p:xfrm>
        <a:graphic>
          <a:graphicData uri="http://schemas.openxmlformats.org/drawingml/2006/chart">
            <c:chart xmlns:c="http://schemas.openxmlformats.org/drawingml/2006/chart" xmlns:r="http://schemas.openxmlformats.org/officeDocument/2006/relationships" r:id="rId2"/>
          </a:graphicData>
        </a:graphic>
      </p:graphicFrame>
      <p:grpSp>
        <p:nvGrpSpPr>
          <p:cNvPr id="11" name="Group 10">
            <a:extLst>
              <a:ext uri="{FF2B5EF4-FFF2-40B4-BE49-F238E27FC236}">
                <a16:creationId xmlns:a16="http://schemas.microsoft.com/office/drawing/2014/main" id="{B7813614-43A7-AD57-C5C7-BA940975B42C}"/>
              </a:ext>
            </a:extLst>
          </p:cNvPr>
          <p:cNvGrpSpPr/>
          <p:nvPr/>
        </p:nvGrpSpPr>
        <p:grpSpPr>
          <a:xfrm>
            <a:off x="7603822" y="4683229"/>
            <a:ext cx="959370" cy="1004339"/>
            <a:chOff x="8314785" y="3851394"/>
            <a:chExt cx="959370" cy="1004339"/>
          </a:xfrm>
        </p:grpSpPr>
        <p:sp>
          <p:nvSpPr>
            <p:cNvPr id="8" name="TextBox 7">
              <a:extLst>
                <a:ext uri="{FF2B5EF4-FFF2-40B4-BE49-F238E27FC236}">
                  <a16:creationId xmlns:a16="http://schemas.microsoft.com/office/drawing/2014/main" id="{B832BBA1-2DB1-D0EE-4BD7-E1BC25B441E1}"/>
                </a:ext>
              </a:extLst>
            </p:cNvPr>
            <p:cNvSpPr txBox="1"/>
            <p:nvPr/>
          </p:nvSpPr>
          <p:spPr>
            <a:xfrm>
              <a:off x="8392439" y="4486401"/>
              <a:ext cx="804063" cy="369332"/>
            </a:xfrm>
            <a:prstGeom prst="rect">
              <a:avLst/>
            </a:prstGeom>
            <a:noFill/>
          </p:spPr>
          <p:txBody>
            <a:bodyPr wrap="square" rtlCol="0">
              <a:spAutoFit/>
            </a:bodyPr>
            <a:lstStyle/>
            <a:p>
              <a:pPr algn="ctr"/>
              <a:r>
                <a:rPr lang="en-US" dirty="0">
                  <a:solidFill>
                    <a:sysClr val="windowText" lastClr="000000"/>
                  </a:solidFill>
                  <a:latin typeface="Arial" panose="020B0604020202020204" pitchFamily="34" charset="0"/>
                  <a:cs typeface="Arial" panose="020B0604020202020204" pitchFamily="34" charset="0"/>
                </a:rPr>
                <a:t>2024</a:t>
              </a:r>
            </a:p>
          </p:txBody>
        </p:sp>
        <p:sp>
          <p:nvSpPr>
            <p:cNvPr id="12" name="TextBox 11">
              <a:extLst>
                <a:ext uri="{FF2B5EF4-FFF2-40B4-BE49-F238E27FC236}">
                  <a16:creationId xmlns:a16="http://schemas.microsoft.com/office/drawing/2014/main" id="{C2D7B1C9-03F7-FC84-1274-9949E094C686}"/>
                </a:ext>
              </a:extLst>
            </p:cNvPr>
            <p:cNvSpPr txBox="1"/>
            <p:nvPr/>
          </p:nvSpPr>
          <p:spPr>
            <a:xfrm>
              <a:off x="8314785" y="3851394"/>
              <a:ext cx="959370" cy="461665"/>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$218.33</a:t>
              </a:r>
            </a:p>
            <a:p>
              <a:pPr algn="ctr"/>
              <a:r>
                <a:rPr lang="en-US" sz="1200" b="1" dirty="0">
                  <a:solidFill>
                    <a:schemeClr val="bg1"/>
                  </a:solidFill>
                  <a:latin typeface="Arial" panose="020B0604020202020204" pitchFamily="34" charset="0"/>
                  <a:cs typeface="Arial" panose="020B0604020202020204" pitchFamily="34" charset="0"/>
                </a:rPr>
                <a:t>Billion</a:t>
              </a:r>
            </a:p>
          </p:txBody>
        </p:sp>
      </p:grpSp>
      <p:grpSp>
        <p:nvGrpSpPr>
          <p:cNvPr id="16" name="Group 15">
            <a:extLst>
              <a:ext uri="{FF2B5EF4-FFF2-40B4-BE49-F238E27FC236}">
                <a16:creationId xmlns:a16="http://schemas.microsoft.com/office/drawing/2014/main" id="{A71A48EF-C868-75CA-5E36-F1A39A21B175}"/>
              </a:ext>
            </a:extLst>
          </p:cNvPr>
          <p:cNvGrpSpPr/>
          <p:nvPr/>
        </p:nvGrpSpPr>
        <p:grpSpPr>
          <a:xfrm>
            <a:off x="8970767" y="4466808"/>
            <a:ext cx="959370" cy="1220760"/>
            <a:chOff x="9410608" y="3634973"/>
            <a:chExt cx="959370" cy="1220760"/>
          </a:xfrm>
        </p:grpSpPr>
        <p:sp>
          <p:nvSpPr>
            <p:cNvPr id="9" name="TextBox 8">
              <a:extLst>
                <a:ext uri="{FF2B5EF4-FFF2-40B4-BE49-F238E27FC236}">
                  <a16:creationId xmlns:a16="http://schemas.microsoft.com/office/drawing/2014/main" id="{D4C785C0-55E6-FAF0-2408-024C468848E9}"/>
                </a:ext>
              </a:extLst>
            </p:cNvPr>
            <p:cNvSpPr txBox="1"/>
            <p:nvPr/>
          </p:nvSpPr>
          <p:spPr>
            <a:xfrm>
              <a:off x="9488261" y="4486401"/>
              <a:ext cx="804064" cy="369332"/>
            </a:xfrm>
            <a:prstGeom prst="rect">
              <a:avLst/>
            </a:prstGeom>
            <a:noFill/>
          </p:spPr>
          <p:txBody>
            <a:bodyPr wrap="square" rtlCol="0">
              <a:spAutoFit/>
            </a:bodyPr>
            <a:lstStyle/>
            <a:p>
              <a:pPr algn="ctr"/>
              <a:r>
                <a:rPr lang="en-US" dirty="0">
                  <a:solidFill>
                    <a:sysClr val="windowText" lastClr="000000"/>
                  </a:solidFill>
                  <a:latin typeface="Arial" panose="020B0604020202020204" pitchFamily="34" charset="0"/>
                  <a:cs typeface="Arial" panose="020B0604020202020204" pitchFamily="34" charset="0"/>
                </a:rPr>
                <a:t>2025</a:t>
              </a:r>
            </a:p>
          </p:txBody>
        </p:sp>
        <p:sp>
          <p:nvSpPr>
            <p:cNvPr id="13" name="TextBox 12">
              <a:extLst>
                <a:ext uri="{FF2B5EF4-FFF2-40B4-BE49-F238E27FC236}">
                  <a16:creationId xmlns:a16="http://schemas.microsoft.com/office/drawing/2014/main" id="{53764B20-FE6F-6579-13E2-ADDAD1F42E28}"/>
                </a:ext>
              </a:extLst>
            </p:cNvPr>
            <p:cNvSpPr txBox="1"/>
            <p:nvPr/>
          </p:nvSpPr>
          <p:spPr>
            <a:xfrm>
              <a:off x="9410608" y="3634973"/>
              <a:ext cx="959370" cy="461665"/>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$244.29</a:t>
              </a:r>
            </a:p>
            <a:p>
              <a:pPr algn="ctr"/>
              <a:r>
                <a:rPr lang="en-US" sz="1200" b="1" dirty="0">
                  <a:solidFill>
                    <a:schemeClr val="bg1"/>
                  </a:solidFill>
                  <a:latin typeface="Arial" panose="020B0604020202020204" pitchFamily="34" charset="0"/>
                  <a:cs typeface="Arial" panose="020B0604020202020204" pitchFamily="34" charset="0"/>
                </a:rPr>
                <a:t>Billion</a:t>
              </a:r>
            </a:p>
          </p:txBody>
        </p:sp>
      </p:grpSp>
      <p:grpSp>
        <p:nvGrpSpPr>
          <p:cNvPr id="21" name="Group 20">
            <a:extLst>
              <a:ext uri="{FF2B5EF4-FFF2-40B4-BE49-F238E27FC236}">
                <a16:creationId xmlns:a16="http://schemas.microsoft.com/office/drawing/2014/main" id="{C0926192-190D-EE11-A824-1E419C1CA321}"/>
              </a:ext>
            </a:extLst>
          </p:cNvPr>
          <p:cNvGrpSpPr/>
          <p:nvPr/>
        </p:nvGrpSpPr>
        <p:grpSpPr>
          <a:xfrm>
            <a:off x="10308187" y="2993305"/>
            <a:ext cx="959370" cy="2694263"/>
            <a:chOff x="10452880" y="2167310"/>
            <a:chExt cx="959370" cy="2694263"/>
          </a:xfrm>
        </p:grpSpPr>
        <p:sp>
          <p:nvSpPr>
            <p:cNvPr id="10" name="TextBox 9">
              <a:extLst>
                <a:ext uri="{FF2B5EF4-FFF2-40B4-BE49-F238E27FC236}">
                  <a16:creationId xmlns:a16="http://schemas.microsoft.com/office/drawing/2014/main" id="{CCF2E9BF-3BF4-889A-04AC-D7B550D47A91}"/>
                </a:ext>
              </a:extLst>
            </p:cNvPr>
            <p:cNvSpPr txBox="1"/>
            <p:nvPr/>
          </p:nvSpPr>
          <p:spPr>
            <a:xfrm>
              <a:off x="10530534" y="4492241"/>
              <a:ext cx="804063" cy="369332"/>
            </a:xfrm>
            <a:prstGeom prst="rect">
              <a:avLst/>
            </a:prstGeom>
            <a:noFill/>
          </p:spPr>
          <p:txBody>
            <a:bodyPr wrap="square" rtlCol="0">
              <a:spAutoFit/>
            </a:bodyPr>
            <a:lstStyle/>
            <a:p>
              <a:pPr algn="ctr"/>
              <a:r>
                <a:rPr lang="en-US" dirty="0">
                  <a:solidFill>
                    <a:sysClr val="windowText" lastClr="000000"/>
                  </a:solidFill>
                  <a:latin typeface="Arial" panose="020B0604020202020204" pitchFamily="34" charset="0"/>
                  <a:cs typeface="Arial" panose="020B0604020202020204" pitchFamily="34" charset="0"/>
                </a:rPr>
                <a:t>2032</a:t>
              </a:r>
            </a:p>
          </p:txBody>
        </p:sp>
        <p:sp>
          <p:nvSpPr>
            <p:cNvPr id="14" name="TextBox 13">
              <a:extLst>
                <a:ext uri="{FF2B5EF4-FFF2-40B4-BE49-F238E27FC236}">
                  <a16:creationId xmlns:a16="http://schemas.microsoft.com/office/drawing/2014/main" id="{6881D128-339A-379D-268B-A69F1829F7AE}"/>
                </a:ext>
              </a:extLst>
            </p:cNvPr>
            <p:cNvSpPr txBox="1"/>
            <p:nvPr/>
          </p:nvSpPr>
          <p:spPr>
            <a:xfrm>
              <a:off x="10452880" y="2167310"/>
              <a:ext cx="959370" cy="461665"/>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$774.00</a:t>
              </a:r>
            </a:p>
            <a:p>
              <a:pPr algn="ctr"/>
              <a:r>
                <a:rPr lang="en-US" sz="1200" b="1" dirty="0">
                  <a:solidFill>
                    <a:schemeClr val="bg1"/>
                  </a:solidFill>
                  <a:latin typeface="Arial" panose="020B0604020202020204" pitchFamily="34" charset="0"/>
                  <a:cs typeface="Arial" panose="020B0604020202020204" pitchFamily="34" charset="0"/>
                </a:rPr>
                <a:t>Billion</a:t>
              </a:r>
            </a:p>
          </p:txBody>
        </p:sp>
      </p:grpSp>
      <p:sp>
        <p:nvSpPr>
          <p:cNvPr id="17" name="TextBox 16">
            <a:extLst>
              <a:ext uri="{FF2B5EF4-FFF2-40B4-BE49-F238E27FC236}">
                <a16:creationId xmlns:a16="http://schemas.microsoft.com/office/drawing/2014/main" id="{7CBD0638-9345-1434-BFDB-BD5FEA91B962}"/>
              </a:ext>
            </a:extLst>
          </p:cNvPr>
          <p:cNvSpPr txBox="1"/>
          <p:nvPr/>
        </p:nvSpPr>
        <p:spPr>
          <a:xfrm>
            <a:off x="7526159" y="3071883"/>
            <a:ext cx="2611640" cy="830997"/>
          </a:xfrm>
          <a:prstGeom prst="rect">
            <a:avLst/>
          </a:prstGeom>
          <a:noFill/>
        </p:spPr>
        <p:txBody>
          <a:bodyPr wrap="square">
            <a:spAutoFit/>
          </a:bodyPr>
          <a:lstStyle/>
          <a:p>
            <a:r>
              <a:rPr lang="en-US" sz="1600" dirty="0">
                <a:solidFill>
                  <a:sysClr val="windowText" lastClr="000000"/>
                </a:solidFill>
                <a:latin typeface="Arial" panose="020B0604020202020204" pitchFamily="34" charset="0"/>
                <a:cs typeface="Arial" panose="020B0604020202020204" pitchFamily="34" charset="0"/>
              </a:rPr>
              <a:t>The Data Storage Market is expected to grow at </a:t>
            </a:r>
            <a:r>
              <a:rPr lang="en-US" sz="1600" b="1" dirty="0">
                <a:solidFill>
                  <a:schemeClr val="accent2"/>
                </a:solidFill>
                <a:latin typeface="Arial" panose="020B0604020202020204" pitchFamily="34" charset="0"/>
                <a:cs typeface="Arial" panose="020B0604020202020204" pitchFamily="34" charset="0"/>
              </a:rPr>
              <a:t>17.2% CAGR </a:t>
            </a:r>
            <a:r>
              <a:rPr lang="en-US" sz="1600" dirty="0">
                <a:solidFill>
                  <a:sysClr val="windowText" lastClr="000000"/>
                </a:solidFill>
                <a:latin typeface="Arial" panose="020B0604020202020204" pitchFamily="34" charset="0"/>
                <a:cs typeface="Arial" panose="020B0604020202020204" pitchFamily="34" charset="0"/>
              </a:rPr>
              <a:t>(2025-2032)</a:t>
            </a:r>
          </a:p>
        </p:txBody>
      </p:sp>
      <p:sp>
        <p:nvSpPr>
          <p:cNvPr id="19" name="object 7" descr="Beige rectangle">
            <a:extLst>
              <a:ext uri="{FF2B5EF4-FFF2-40B4-BE49-F238E27FC236}">
                <a16:creationId xmlns:a16="http://schemas.microsoft.com/office/drawing/2014/main" id="{836E1555-FC9B-DEC6-17E1-8DF42278092B}"/>
              </a:ext>
            </a:extLst>
          </p:cNvPr>
          <p:cNvSpPr/>
          <p:nvPr/>
        </p:nvSpPr>
        <p:spPr bwMode="white">
          <a:xfrm>
            <a:off x="534702" y="1170432"/>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pic>
        <p:nvPicPr>
          <p:cNvPr id="20" name="Picture 19" descr="A black and white logo&#10;&#10;Description automatically generated">
            <a:extLst>
              <a:ext uri="{FF2B5EF4-FFF2-40B4-BE49-F238E27FC236}">
                <a16:creationId xmlns:a16="http://schemas.microsoft.com/office/drawing/2014/main" id="{295819BF-C35B-5563-98C0-A213209E8CAA}"/>
              </a:ext>
            </a:extLst>
          </p:cNvPr>
          <p:cNvPicPr>
            <a:picLocks noChangeAspect="1"/>
          </p:cNvPicPr>
          <p:nvPr/>
        </p:nvPicPr>
        <p:blipFill>
          <a:blip r:embed="rId3"/>
          <a:stretch>
            <a:fillRect/>
          </a:stretch>
        </p:blipFill>
        <p:spPr>
          <a:xfrm>
            <a:off x="475488" y="5998464"/>
            <a:ext cx="2042812" cy="448931"/>
          </a:xfrm>
          <a:prstGeom prst="rect">
            <a:avLst/>
          </a:prstGeom>
        </p:spPr>
      </p:pic>
      <p:sp>
        <p:nvSpPr>
          <p:cNvPr id="4" name="TextBox 3">
            <a:extLst>
              <a:ext uri="{FF2B5EF4-FFF2-40B4-BE49-F238E27FC236}">
                <a16:creationId xmlns:a16="http://schemas.microsoft.com/office/drawing/2014/main" id="{DF0834A8-7CEF-25C7-F3FE-C5FB9B3C5142}"/>
              </a:ext>
            </a:extLst>
          </p:cNvPr>
          <p:cNvSpPr txBox="1"/>
          <p:nvPr/>
        </p:nvSpPr>
        <p:spPr>
          <a:xfrm>
            <a:off x="7526159" y="2083717"/>
            <a:ext cx="2326325" cy="830997"/>
          </a:xfrm>
          <a:prstGeom prst="rect">
            <a:avLst/>
          </a:prstGeom>
          <a:noFill/>
        </p:spPr>
        <p:txBody>
          <a:bodyPr wrap="square">
            <a:spAutoFit/>
          </a:bodyPr>
          <a:lstStyle/>
          <a:p>
            <a:r>
              <a:rPr lang="en-US" sz="1600" b="1" dirty="0">
                <a:solidFill>
                  <a:schemeClr val="accent2"/>
                </a:solidFill>
                <a:latin typeface="Arial" panose="020B0604020202020204" pitchFamily="34" charset="0"/>
                <a:cs typeface="Arial" panose="020B0604020202020204" pitchFamily="34" charset="0"/>
              </a:rPr>
              <a:t>80% </a:t>
            </a:r>
            <a:r>
              <a:rPr lang="en-US" sz="1600" dirty="0">
                <a:solidFill>
                  <a:sysClr val="windowText" lastClr="000000"/>
                </a:solidFill>
                <a:latin typeface="Arial" panose="020B0604020202020204" pitchFamily="34" charset="0"/>
                <a:cs typeface="Arial" panose="020B0604020202020204" pitchFamily="34" charset="0"/>
              </a:rPr>
              <a:t>of the worlds data is </a:t>
            </a:r>
            <a:r>
              <a:rPr lang="en-US" sz="1600" b="1" dirty="0">
                <a:solidFill>
                  <a:schemeClr val="accent2"/>
                </a:solidFill>
                <a:latin typeface="Arial" panose="020B0604020202020204" pitchFamily="34" charset="0"/>
                <a:cs typeface="Arial" panose="020B0604020202020204" pitchFamily="34" charset="0"/>
              </a:rPr>
              <a:t>cold storage</a:t>
            </a:r>
            <a:r>
              <a:rPr lang="en-US" sz="1600" dirty="0">
                <a:solidFill>
                  <a:sysClr val="windowText" lastClr="000000"/>
                </a:solidFill>
                <a:latin typeface="Arial" panose="020B0604020202020204" pitchFamily="34" charset="0"/>
                <a:cs typeface="Arial" panose="020B0604020202020204" pitchFamily="34" charset="0"/>
              </a:rPr>
              <a:t>-the</a:t>
            </a:r>
            <a:r>
              <a:rPr lang="en-US" sz="1600" b="1" dirty="0">
                <a:solidFill>
                  <a:sysClr val="windowText" lastClr="000000"/>
                </a:solidFill>
                <a:latin typeface="Arial" panose="020B0604020202020204" pitchFamily="34" charset="0"/>
                <a:cs typeface="Arial" panose="020B0604020202020204" pitchFamily="34" charset="0"/>
              </a:rPr>
              <a:t> </a:t>
            </a:r>
            <a:r>
              <a:rPr lang="en-US" sz="1600" dirty="0">
                <a:solidFill>
                  <a:sysClr val="windowText" lastClr="000000"/>
                </a:solidFill>
                <a:latin typeface="Arial" panose="020B0604020202020204" pitchFamily="34" charset="0"/>
                <a:cs typeface="Arial" panose="020B0604020202020204" pitchFamily="34" charset="0"/>
              </a:rPr>
              <a:t>tape use case</a:t>
            </a:r>
          </a:p>
        </p:txBody>
      </p:sp>
    </p:spTree>
    <p:extLst>
      <p:ext uri="{BB962C8B-B14F-4D97-AF65-F5344CB8AC3E}">
        <p14:creationId xmlns:p14="http://schemas.microsoft.com/office/powerpoint/2010/main" val="3737016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2AFB-C068-3502-3E35-E4C300966728}"/>
              </a:ext>
            </a:extLst>
          </p:cNvPr>
          <p:cNvSpPr>
            <a:spLocks noGrp="1"/>
          </p:cNvSpPr>
          <p:nvPr>
            <p:ph type="title"/>
          </p:nvPr>
        </p:nvSpPr>
        <p:spPr>
          <a:xfrm>
            <a:off x="534702" y="454569"/>
            <a:ext cx="11349038" cy="715863"/>
          </a:xfrm>
        </p:spPr>
        <p:txBody>
          <a:bodyPr>
            <a:normAutofit/>
          </a:bodyPr>
          <a:lstStyle/>
          <a:p>
            <a:r>
              <a:rPr lang="en-US" sz="3200" dirty="0">
                <a:solidFill>
                  <a:schemeClr val="bg1"/>
                </a:solidFill>
                <a:latin typeface="Arial" panose="020B0604020202020204" pitchFamily="34" charset="0"/>
                <a:cs typeface="Arial" panose="020B0604020202020204" pitchFamily="34" charset="0"/>
              </a:rPr>
              <a:t>TAPE’S ROLE IN THE DATA ECOSYSTEM</a:t>
            </a:r>
          </a:p>
        </p:txBody>
      </p:sp>
      <p:sp>
        <p:nvSpPr>
          <p:cNvPr id="4" name="TextBox 3">
            <a:extLst>
              <a:ext uri="{FF2B5EF4-FFF2-40B4-BE49-F238E27FC236}">
                <a16:creationId xmlns:a16="http://schemas.microsoft.com/office/drawing/2014/main" id="{C4FF3A5A-7DFC-EE51-F152-47C86CFC7409}"/>
              </a:ext>
            </a:extLst>
          </p:cNvPr>
          <p:cNvSpPr txBox="1"/>
          <p:nvPr/>
        </p:nvSpPr>
        <p:spPr>
          <a:xfrm>
            <a:off x="534702" y="1170432"/>
            <a:ext cx="11188446" cy="954107"/>
          </a:xfrm>
          <a:prstGeom prst="rect">
            <a:avLst/>
          </a:prstGeom>
          <a:solidFill>
            <a:schemeClr val="tx1">
              <a:alpha val="31000"/>
            </a:schemeClr>
          </a:solidFill>
          <a:ln w="25400">
            <a:noFill/>
          </a:ln>
        </p:spPr>
        <p:txBody>
          <a:bodyPr wrap="square" lIns="274320" tIns="274320" rIns="274320" bIns="274320" rtlCol="0">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sz="2600" b="0" i="1" u="none" strike="noStrike" kern="1200" cap="none" spc="0" normalizeH="0" baseline="0" noProof="0" dirty="0">
                <a:ln>
                  <a:noFill/>
                </a:ln>
                <a:solidFill>
                  <a:schemeClr val="bg1"/>
                </a:solidFill>
                <a:effectLst/>
                <a:uLnTx/>
                <a:uFillTx/>
                <a:latin typeface="Arial "/>
                <a:ea typeface="+mn-ea"/>
                <a:cs typeface="+mn-cs"/>
              </a:rPr>
              <a:t>Tape is the backbone of the world’s long-term data preservation strategy. </a:t>
            </a:r>
          </a:p>
        </p:txBody>
      </p:sp>
      <p:sp>
        <p:nvSpPr>
          <p:cNvPr id="5" name="object 7" descr="Beige rectangle">
            <a:extLst>
              <a:ext uri="{FF2B5EF4-FFF2-40B4-BE49-F238E27FC236}">
                <a16:creationId xmlns:a16="http://schemas.microsoft.com/office/drawing/2014/main" id="{09026CE1-D661-B60C-463D-C5FFCD093DA1}"/>
              </a:ext>
            </a:extLst>
          </p:cNvPr>
          <p:cNvSpPr/>
          <p:nvPr/>
        </p:nvSpPr>
        <p:spPr bwMode="white">
          <a:xfrm>
            <a:off x="534702" y="1170432"/>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pic>
        <p:nvPicPr>
          <p:cNvPr id="6" name="Picture 5" descr="A black and white logo&#10;&#10;Description automatically generated">
            <a:extLst>
              <a:ext uri="{FF2B5EF4-FFF2-40B4-BE49-F238E27FC236}">
                <a16:creationId xmlns:a16="http://schemas.microsoft.com/office/drawing/2014/main" id="{F09C5897-4E08-2F29-2DFB-C78A6387BD73}"/>
              </a:ext>
            </a:extLst>
          </p:cNvPr>
          <p:cNvPicPr>
            <a:picLocks noChangeAspect="1"/>
          </p:cNvPicPr>
          <p:nvPr/>
        </p:nvPicPr>
        <p:blipFill>
          <a:blip r:embed="rId3"/>
          <a:stretch>
            <a:fillRect/>
          </a:stretch>
        </p:blipFill>
        <p:spPr>
          <a:xfrm>
            <a:off x="477966" y="5995601"/>
            <a:ext cx="2042812" cy="448931"/>
          </a:xfrm>
          <a:prstGeom prst="rect">
            <a:avLst/>
          </a:prstGeom>
        </p:spPr>
      </p:pic>
      <p:pic>
        <p:nvPicPr>
          <p:cNvPr id="7" name="Picture 6" descr="A blue pyramid with white text&#10;&#10;AI-generated content may be incorrect.">
            <a:extLst>
              <a:ext uri="{FF2B5EF4-FFF2-40B4-BE49-F238E27FC236}">
                <a16:creationId xmlns:a16="http://schemas.microsoft.com/office/drawing/2014/main" id="{C29490CF-A439-90E2-D985-9919C1DFDA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0777" y="2162560"/>
            <a:ext cx="3652162" cy="3436473"/>
          </a:xfrm>
          <a:prstGeom prst="rect">
            <a:avLst/>
          </a:prstGeom>
          <a:noFill/>
          <a:ln>
            <a:noFill/>
          </a:ln>
        </p:spPr>
      </p:pic>
      <p:sp>
        <p:nvSpPr>
          <p:cNvPr id="8" name="TextBox 7">
            <a:extLst>
              <a:ext uri="{FF2B5EF4-FFF2-40B4-BE49-F238E27FC236}">
                <a16:creationId xmlns:a16="http://schemas.microsoft.com/office/drawing/2014/main" id="{46A5747E-D3C8-92C3-84F2-E34D2592C1AF}"/>
              </a:ext>
            </a:extLst>
          </p:cNvPr>
          <p:cNvSpPr txBox="1"/>
          <p:nvPr/>
        </p:nvSpPr>
        <p:spPr>
          <a:xfrm>
            <a:off x="1109061" y="2162560"/>
            <a:ext cx="5560095" cy="3570208"/>
          </a:xfrm>
          <a:prstGeom prst="rect">
            <a:avLst/>
          </a:prstGeom>
          <a:noFill/>
        </p:spPr>
        <p:txBody>
          <a:bodyPr wrap="square">
            <a:spAutoFit/>
          </a:bodyPr>
          <a:lstStyle/>
          <a:p>
            <a:pPr marL="168275" marR="0" lvl="0" indent="-1682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
                <a:ea typeface="+mn-ea"/>
                <a:cs typeface="+mn-cs"/>
              </a:rPr>
              <a:t>Each cartridge can store terabytes of data</a:t>
            </a:r>
          </a:p>
          <a:p>
            <a:pPr marL="168275" marR="0" lvl="0" indent="-1682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
                <a:ea typeface="+mn-ea"/>
                <a:cs typeface="+mn-cs"/>
              </a:rPr>
              <a:t>Tape maintains data integrity for up to 30 years</a:t>
            </a:r>
          </a:p>
          <a:p>
            <a:pPr marL="168275" marR="0" lvl="0" indent="-1682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
                <a:ea typeface="+mn-ea"/>
                <a:cs typeface="+mn-cs"/>
              </a:rPr>
              <a:t>Lower power consumption makes it a green alternative to hard drives</a:t>
            </a:r>
          </a:p>
          <a:p>
            <a:pPr marL="168275" marR="0" lvl="0" indent="-1682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
                <a:ea typeface="+mn-ea"/>
                <a:cs typeface="+mn-cs"/>
              </a:rPr>
              <a:t>Barcode tracking system keeps data organized</a:t>
            </a:r>
          </a:p>
          <a:p>
            <a:pPr marL="168275" marR="0" lvl="0" indent="-1682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
                <a:ea typeface="+mn-ea"/>
                <a:cs typeface="+mn-cs"/>
              </a:rPr>
              <a:t>Since tapes can be removed from the library, the data on the tapes are more secure from cyberattacks and ransomware</a:t>
            </a:r>
          </a:p>
          <a:p>
            <a:pPr marL="168275" marR="0" lvl="0" indent="-1682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
                <a:ea typeface="+mn-ea"/>
                <a:cs typeface="+mn-cs"/>
              </a:rPr>
              <a:t>Compared to hard drives, </a:t>
            </a:r>
            <a:r>
              <a:rPr lang="en-US" sz="1600" dirty="0">
                <a:solidFill>
                  <a:schemeClr val="bg1"/>
                </a:solidFill>
                <a:latin typeface="Arial "/>
              </a:rPr>
              <a:t>optical</a:t>
            </a:r>
            <a:r>
              <a:rPr kumimoji="0" lang="en-US" sz="1600" b="0" i="0" u="none" strike="noStrike" kern="1200" cap="none" spc="0" normalizeH="0" baseline="0" noProof="0" dirty="0">
                <a:ln>
                  <a:noFill/>
                </a:ln>
                <a:solidFill>
                  <a:schemeClr val="bg1"/>
                </a:solidFill>
                <a:effectLst/>
                <a:uLnTx/>
                <a:uFillTx/>
                <a:latin typeface="Arial "/>
                <a:ea typeface="+mn-ea"/>
                <a:cs typeface="+mn-cs"/>
              </a:rPr>
              <a:t> data storage devices, and other storage alternatives, tape is still the most cost-effective solution for data storage</a:t>
            </a:r>
          </a:p>
        </p:txBody>
      </p:sp>
    </p:spTree>
    <p:extLst>
      <p:ext uri="{BB962C8B-B14F-4D97-AF65-F5344CB8AC3E}">
        <p14:creationId xmlns:p14="http://schemas.microsoft.com/office/powerpoint/2010/main" val="322159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D9E36E-DCBC-941D-0878-0492DAB80524}"/>
              </a:ext>
            </a:extLst>
          </p:cNvPr>
          <p:cNvSpPr txBox="1">
            <a:spLocks/>
          </p:cNvSpPr>
          <p:nvPr/>
        </p:nvSpPr>
        <p:spPr>
          <a:xfrm>
            <a:off x="534703" y="473757"/>
            <a:ext cx="10515600" cy="7675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Arial" panose="020B0604020202020204" pitchFamily="34" charset="0"/>
                <a:cs typeface="Arial" panose="020B0604020202020204" pitchFamily="34" charset="0"/>
              </a:rPr>
              <a:t>TAPE MISCONCEPTION VS. REALITY</a:t>
            </a:r>
          </a:p>
        </p:txBody>
      </p:sp>
      <p:sp>
        <p:nvSpPr>
          <p:cNvPr id="5" name="object 7" descr="Beige rectangle">
            <a:extLst>
              <a:ext uri="{FF2B5EF4-FFF2-40B4-BE49-F238E27FC236}">
                <a16:creationId xmlns:a16="http://schemas.microsoft.com/office/drawing/2014/main" id="{ADB110B2-D650-7422-B738-CEBA080BD41D}"/>
              </a:ext>
            </a:extLst>
          </p:cNvPr>
          <p:cNvSpPr/>
          <p:nvPr/>
        </p:nvSpPr>
        <p:spPr bwMode="white">
          <a:xfrm>
            <a:off x="534703" y="1174847"/>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sp>
        <p:nvSpPr>
          <p:cNvPr id="6" name="TextBox 5">
            <a:extLst>
              <a:ext uri="{FF2B5EF4-FFF2-40B4-BE49-F238E27FC236}">
                <a16:creationId xmlns:a16="http://schemas.microsoft.com/office/drawing/2014/main" id="{FE6BE106-840F-C2CC-542C-540D64C3F419}"/>
              </a:ext>
            </a:extLst>
          </p:cNvPr>
          <p:cNvSpPr txBox="1"/>
          <p:nvPr/>
        </p:nvSpPr>
        <p:spPr>
          <a:xfrm>
            <a:off x="1600178" y="2856594"/>
            <a:ext cx="4192325" cy="1384995"/>
          </a:xfrm>
          <a:prstGeom prst="rect">
            <a:avLst/>
          </a:prstGeom>
          <a:noFill/>
          <a:ln w="19050">
            <a:noFill/>
          </a:ln>
        </p:spPr>
        <p:txBody>
          <a:bodyPr wrap="square" rtlCol="0">
            <a:spAutoFit/>
          </a:bodyPr>
          <a:lstStyle/>
          <a:p>
            <a:pPr marL="342900" indent="-3429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Obsolete</a:t>
            </a:r>
          </a:p>
          <a:p>
            <a:pPr marL="342900" indent="-3429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Unsecure</a:t>
            </a:r>
          </a:p>
          <a:p>
            <a:pPr marL="342900" indent="-3429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Expensive</a:t>
            </a:r>
          </a:p>
        </p:txBody>
      </p:sp>
      <p:sp>
        <p:nvSpPr>
          <p:cNvPr id="7" name="TextBox 6">
            <a:extLst>
              <a:ext uri="{FF2B5EF4-FFF2-40B4-BE49-F238E27FC236}">
                <a16:creationId xmlns:a16="http://schemas.microsoft.com/office/drawing/2014/main" id="{D058A9B6-4C81-2D18-12DB-74864F2D5929}"/>
              </a:ext>
            </a:extLst>
          </p:cNvPr>
          <p:cNvSpPr txBox="1"/>
          <p:nvPr/>
        </p:nvSpPr>
        <p:spPr>
          <a:xfrm>
            <a:off x="6280484" y="2799897"/>
            <a:ext cx="4769819" cy="1815882"/>
          </a:xfrm>
          <a:prstGeom prst="rect">
            <a:avLst/>
          </a:prstGeom>
          <a:noFill/>
          <a:ln w="19050">
            <a:noFill/>
          </a:ln>
        </p:spPr>
        <p:txBody>
          <a:bodyPr wrap="square" rtlCol="0">
            <a:spAutoFit/>
          </a:bodyPr>
          <a:lstStyle/>
          <a:p>
            <a:pPr marL="342900" indent="-3429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Indispensable</a:t>
            </a:r>
          </a:p>
          <a:p>
            <a:pPr marL="342900" indent="-3429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Ransomware protection</a:t>
            </a:r>
          </a:p>
          <a:p>
            <a:pPr marL="342900" indent="-3429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Lowest TCO</a:t>
            </a:r>
          </a:p>
          <a:p>
            <a:pPr marL="342900" indent="-3429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ESG-Friendly</a:t>
            </a:r>
          </a:p>
        </p:txBody>
      </p:sp>
      <p:sp>
        <p:nvSpPr>
          <p:cNvPr id="9" name="TextBox 8">
            <a:extLst>
              <a:ext uri="{FF2B5EF4-FFF2-40B4-BE49-F238E27FC236}">
                <a16:creationId xmlns:a16="http://schemas.microsoft.com/office/drawing/2014/main" id="{6C6A7D3B-A291-D843-2A6D-49EA5E98F11F}"/>
              </a:ext>
            </a:extLst>
          </p:cNvPr>
          <p:cNvSpPr txBox="1"/>
          <p:nvPr/>
        </p:nvSpPr>
        <p:spPr>
          <a:xfrm>
            <a:off x="2513926" y="2024639"/>
            <a:ext cx="2364827" cy="55399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Myths</a:t>
            </a:r>
          </a:p>
        </p:txBody>
      </p:sp>
      <p:sp>
        <p:nvSpPr>
          <p:cNvPr id="10" name="TextBox 9">
            <a:extLst>
              <a:ext uri="{FF2B5EF4-FFF2-40B4-BE49-F238E27FC236}">
                <a16:creationId xmlns:a16="http://schemas.microsoft.com/office/drawing/2014/main" id="{AEE1E488-93FA-00BC-487E-F3060D5004B8}"/>
              </a:ext>
            </a:extLst>
          </p:cNvPr>
          <p:cNvSpPr txBox="1"/>
          <p:nvPr/>
        </p:nvSpPr>
        <p:spPr>
          <a:xfrm>
            <a:off x="7482979" y="2024639"/>
            <a:ext cx="2364827" cy="55399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Reality</a:t>
            </a:r>
          </a:p>
        </p:txBody>
      </p:sp>
    </p:spTree>
    <p:extLst>
      <p:ext uri="{BB962C8B-B14F-4D97-AF65-F5344CB8AC3E}">
        <p14:creationId xmlns:p14="http://schemas.microsoft.com/office/powerpoint/2010/main" val="2331400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811702AC-D8E5-0168-A22C-7CB8A394C529}"/>
              </a:ext>
            </a:extLst>
          </p:cNvPr>
          <p:cNvSpPr txBox="1"/>
          <p:nvPr/>
        </p:nvSpPr>
        <p:spPr>
          <a:xfrm rot="5400000">
            <a:off x="7228654" y="-1618730"/>
            <a:ext cx="1438855" cy="8234501"/>
          </a:xfrm>
          <a:prstGeom prst="rect">
            <a:avLst/>
          </a:prstGeom>
        </p:spPr>
        <p:txBody>
          <a:bodyPr vert="vert270" wrap="square" lIns="0" tIns="0" rIns="0" bIns="0" rtlCol="0">
            <a:spAutoFit/>
          </a:bodyPr>
          <a:lstStyle/>
          <a:p>
            <a:pPr marL="15240" algn="ctr">
              <a:lnSpc>
                <a:spcPts val="2100"/>
              </a:lnSpc>
            </a:pPr>
            <a:r>
              <a:rPr sz="1600" dirty="0">
                <a:solidFill>
                  <a:schemeClr val="bg1"/>
                </a:solidFill>
                <a:latin typeface="Arial"/>
                <a:cs typeface="Arial"/>
              </a:rPr>
              <a:t>Think</a:t>
            </a:r>
            <a:r>
              <a:rPr sz="1600" spc="-50" dirty="0">
                <a:solidFill>
                  <a:schemeClr val="bg1"/>
                </a:solidFill>
                <a:latin typeface="Arial"/>
                <a:cs typeface="Arial"/>
              </a:rPr>
              <a:t> </a:t>
            </a:r>
            <a:r>
              <a:rPr sz="1600" spc="70" dirty="0">
                <a:solidFill>
                  <a:schemeClr val="bg1"/>
                </a:solidFill>
                <a:latin typeface="Arial"/>
                <a:cs typeface="Arial"/>
              </a:rPr>
              <a:t>of</a:t>
            </a:r>
            <a:r>
              <a:rPr sz="1600" spc="15" dirty="0">
                <a:solidFill>
                  <a:schemeClr val="bg1"/>
                </a:solidFill>
                <a:latin typeface="Arial"/>
                <a:cs typeface="Arial"/>
              </a:rPr>
              <a:t> </a:t>
            </a:r>
            <a:r>
              <a:rPr sz="1600" dirty="0">
                <a:solidFill>
                  <a:schemeClr val="bg1"/>
                </a:solidFill>
                <a:latin typeface="Arial"/>
                <a:cs typeface="Arial"/>
              </a:rPr>
              <a:t>it</a:t>
            </a:r>
            <a:r>
              <a:rPr sz="1600" spc="145" dirty="0">
                <a:solidFill>
                  <a:schemeClr val="bg1"/>
                </a:solidFill>
                <a:latin typeface="Arial"/>
                <a:cs typeface="Arial"/>
              </a:rPr>
              <a:t> </a:t>
            </a:r>
            <a:r>
              <a:rPr sz="1600" spc="55" dirty="0">
                <a:solidFill>
                  <a:schemeClr val="bg1"/>
                </a:solidFill>
                <a:latin typeface="Arial"/>
                <a:cs typeface="Arial"/>
              </a:rPr>
              <a:t>like</a:t>
            </a:r>
            <a:r>
              <a:rPr sz="1600" spc="-70" dirty="0">
                <a:solidFill>
                  <a:schemeClr val="bg1"/>
                </a:solidFill>
                <a:latin typeface="Arial"/>
                <a:cs typeface="Arial"/>
              </a:rPr>
              <a:t> </a:t>
            </a:r>
            <a:r>
              <a:rPr sz="1600" b="1" spc="60" dirty="0">
                <a:solidFill>
                  <a:schemeClr val="bg1"/>
                </a:solidFill>
                <a:latin typeface="Arial"/>
                <a:cs typeface="Arial"/>
              </a:rPr>
              <a:t>financial</a:t>
            </a:r>
            <a:r>
              <a:rPr sz="1600" b="1" spc="-40" dirty="0">
                <a:solidFill>
                  <a:schemeClr val="bg1"/>
                </a:solidFill>
                <a:latin typeface="Arial"/>
                <a:cs typeface="Arial"/>
              </a:rPr>
              <a:t> </a:t>
            </a:r>
            <a:r>
              <a:rPr sz="1600" b="1" spc="-10" dirty="0">
                <a:solidFill>
                  <a:schemeClr val="bg1"/>
                </a:solidFill>
                <a:latin typeface="Arial"/>
                <a:cs typeface="Arial"/>
              </a:rPr>
              <a:t>diversification:</a:t>
            </a:r>
            <a:endParaRPr sz="1600" dirty="0">
              <a:solidFill>
                <a:schemeClr val="bg1"/>
              </a:solidFill>
              <a:latin typeface="Arial"/>
              <a:cs typeface="Arial"/>
            </a:endParaRPr>
          </a:p>
          <a:p>
            <a:pPr marL="85725" marR="80645" algn="ctr">
              <a:lnSpc>
                <a:spcPct val="150000"/>
              </a:lnSpc>
              <a:spcBef>
                <a:spcPts val="819"/>
              </a:spcBef>
            </a:pPr>
            <a:r>
              <a:rPr sz="1600" spc="-20" dirty="0">
                <a:solidFill>
                  <a:schemeClr val="bg1"/>
                </a:solidFill>
                <a:latin typeface="Arial"/>
                <a:cs typeface="Arial"/>
              </a:rPr>
              <a:t>You</a:t>
            </a:r>
            <a:r>
              <a:rPr sz="1600" spc="-165" dirty="0">
                <a:solidFill>
                  <a:schemeClr val="bg1"/>
                </a:solidFill>
                <a:latin typeface="Arial"/>
                <a:cs typeface="Arial"/>
              </a:rPr>
              <a:t> </a:t>
            </a:r>
            <a:r>
              <a:rPr sz="1600" spc="90" dirty="0">
                <a:solidFill>
                  <a:schemeClr val="bg1"/>
                </a:solidFill>
                <a:latin typeface="Arial"/>
                <a:cs typeface="Arial"/>
              </a:rPr>
              <a:t>wouldn't</a:t>
            </a:r>
            <a:r>
              <a:rPr sz="1600" spc="110" dirty="0">
                <a:solidFill>
                  <a:schemeClr val="bg1"/>
                </a:solidFill>
                <a:latin typeface="Arial"/>
                <a:cs typeface="Arial"/>
              </a:rPr>
              <a:t> </a:t>
            </a:r>
            <a:r>
              <a:rPr sz="1600" spc="95" dirty="0">
                <a:solidFill>
                  <a:schemeClr val="bg1"/>
                </a:solidFill>
                <a:latin typeface="Arial"/>
                <a:cs typeface="Arial"/>
              </a:rPr>
              <a:t>put</a:t>
            </a:r>
            <a:r>
              <a:rPr sz="1600" spc="-65" dirty="0">
                <a:solidFill>
                  <a:schemeClr val="bg1"/>
                </a:solidFill>
                <a:latin typeface="Arial"/>
                <a:cs typeface="Arial"/>
              </a:rPr>
              <a:t> </a:t>
            </a:r>
            <a:r>
              <a:rPr sz="1600" spc="65" dirty="0">
                <a:solidFill>
                  <a:schemeClr val="bg1"/>
                </a:solidFill>
                <a:latin typeface="Arial"/>
                <a:cs typeface="Arial"/>
              </a:rPr>
              <a:t>all</a:t>
            </a:r>
            <a:r>
              <a:rPr sz="1600" spc="-40" dirty="0">
                <a:solidFill>
                  <a:schemeClr val="bg1"/>
                </a:solidFill>
                <a:latin typeface="Arial"/>
                <a:cs typeface="Arial"/>
              </a:rPr>
              <a:t> </a:t>
            </a:r>
            <a:r>
              <a:rPr lang="en-US" sz="1600" spc="80" dirty="0">
                <a:solidFill>
                  <a:schemeClr val="bg1"/>
                </a:solidFill>
                <a:latin typeface="Arial"/>
                <a:cs typeface="Arial"/>
              </a:rPr>
              <a:t>cash </a:t>
            </a:r>
            <a:r>
              <a:rPr sz="1600" spc="65" dirty="0">
                <a:solidFill>
                  <a:schemeClr val="bg1"/>
                </a:solidFill>
                <a:latin typeface="Arial"/>
                <a:cs typeface="Arial"/>
              </a:rPr>
              <a:t>in</a:t>
            </a:r>
            <a:r>
              <a:rPr sz="1600" spc="-80" dirty="0">
                <a:solidFill>
                  <a:schemeClr val="bg1"/>
                </a:solidFill>
                <a:latin typeface="Arial"/>
                <a:cs typeface="Arial"/>
              </a:rPr>
              <a:t> </a:t>
            </a:r>
            <a:r>
              <a:rPr sz="1600" dirty="0">
                <a:solidFill>
                  <a:schemeClr val="bg1"/>
                </a:solidFill>
                <a:latin typeface="Arial"/>
                <a:cs typeface="Arial"/>
              </a:rPr>
              <a:t>a</a:t>
            </a:r>
            <a:r>
              <a:rPr sz="1600" spc="-20" dirty="0">
                <a:solidFill>
                  <a:schemeClr val="bg1"/>
                </a:solidFill>
                <a:latin typeface="Arial"/>
                <a:cs typeface="Arial"/>
              </a:rPr>
              <a:t> </a:t>
            </a:r>
            <a:r>
              <a:rPr sz="1600" spc="-10" dirty="0">
                <a:solidFill>
                  <a:schemeClr val="bg1"/>
                </a:solidFill>
                <a:latin typeface="Arial"/>
                <a:cs typeface="Arial"/>
              </a:rPr>
              <a:t>single </a:t>
            </a:r>
            <a:r>
              <a:rPr sz="1600" spc="85" dirty="0">
                <a:solidFill>
                  <a:schemeClr val="bg1"/>
                </a:solidFill>
                <a:latin typeface="Arial"/>
                <a:cs typeface="Arial"/>
              </a:rPr>
              <a:t>bank</a:t>
            </a:r>
            <a:r>
              <a:rPr sz="1600" spc="-65" dirty="0">
                <a:solidFill>
                  <a:schemeClr val="bg1"/>
                </a:solidFill>
                <a:latin typeface="Arial"/>
                <a:cs typeface="Arial"/>
              </a:rPr>
              <a:t> </a:t>
            </a:r>
            <a:r>
              <a:rPr sz="1600" spc="70" dirty="0">
                <a:solidFill>
                  <a:schemeClr val="bg1"/>
                </a:solidFill>
                <a:latin typeface="Arial"/>
                <a:cs typeface="Arial"/>
              </a:rPr>
              <a:t>or</a:t>
            </a:r>
            <a:r>
              <a:rPr sz="1600" spc="-40" dirty="0">
                <a:solidFill>
                  <a:schemeClr val="bg1"/>
                </a:solidFill>
                <a:latin typeface="Arial"/>
                <a:cs typeface="Arial"/>
              </a:rPr>
              <a:t> </a:t>
            </a:r>
            <a:r>
              <a:rPr sz="1600" dirty="0">
                <a:solidFill>
                  <a:schemeClr val="bg1"/>
                </a:solidFill>
                <a:latin typeface="Arial"/>
                <a:cs typeface="Arial"/>
              </a:rPr>
              <a:t>a</a:t>
            </a:r>
            <a:r>
              <a:rPr sz="1600" spc="45" dirty="0">
                <a:solidFill>
                  <a:schemeClr val="bg1"/>
                </a:solidFill>
                <a:latin typeface="Arial"/>
                <a:cs typeface="Arial"/>
              </a:rPr>
              <a:t> </a:t>
            </a:r>
            <a:r>
              <a:rPr sz="1600" dirty="0">
                <a:solidFill>
                  <a:schemeClr val="bg1"/>
                </a:solidFill>
                <a:latin typeface="Arial"/>
                <a:cs typeface="Arial"/>
              </a:rPr>
              <a:t>single</a:t>
            </a:r>
            <a:r>
              <a:rPr sz="1600" spc="25" dirty="0">
                <a:solidFill>
                  <a:schemeClr val="bg1"/>
                </a:solidFill>
                <a:latin typeface="Arial"/>
                <a:cs typeface="Arial"/>
              </a:rPr>
              <a:t> </a:t>
            </a:r>
            <a:r>
              <a:rPr sz="1600" spc="70" dirty="0">
                <a:solidFill>
                  <a:schemeClr val="bg1"/>
                </a:solidFill>
                <a:latin typeface="Arial"/>
                <a:cs typeface="Arial"/>
              </a:rPr>
              <a:t>stock.</a:t>
            </a:r>
            <a:endParaRPr sz="1600" dirty="0">
              <a:solidFill>
                <a:schemeClr val="bg1"/>
              </a:solidFill>
              <a:latin typeface="Arial"/>
              <a:cs typeface="Arial"/>
            </a:endParaRPr>
          </a:p>
          <a:p>
            <a:pPr marL="12700" marR="5080" algn="ctr">
              <a:lnSpc>
                <a:spcPct val="100000"/>
              </a:lnSpc>
              <a:spcBef>
                <a:spcPts val="770"/>
              </a:spcBef>
            </a:pPr>
            <a:r>
              <a:rPr sz="1600" spc="-10" dirty="0">
                <a:solidFill>
                  <a:schemeClr val="bg1"/>
                </a:solidFill>
                <a:latin typeface="Arial"/>
                <a:cs typeface="Arial"/>
              </a:rPr>
              <a:t>You</a:t>
            </a:r>
            <a:r>
              <a:rPr sz="1600" dirty="0">
                <a:solidFill>
                  <a:schemeClr val="bg1"/>
                </a:solidFill>
                <a:latin typeface="Arial"/>
                <a:cs typeface="Arial"/>
              </a:rPr>
              <a:t> </a:t>
            </a:r>
            <a:r>
              <a:rPr sz="1600" spc="50" dirty="0">
                <a:solidFill>
                  <a:schemeClr val="bg1"/>
                </a:solidFill>
                <a:latin typeface="Arial"/>
                <a:cs typeface="Arial"/>
              </a:rPr>
              <a:t>spread</a:t>
            </a:r>
            <a:r>
              <a:rPr sz="1600" spc="-25" dirty="0">
                <a:solidFill>
                  <a:schemeClr val="bg1"/>
                </a:solidFill>
                <a:latin typeface="Arial"/>
                <a:cs typeface="Arial"/>
              </a:rPr>
              <a:t> </a:t>
            </a:r>
            <a:r>
              <a:rPr sz="1600" dirty="0">
                <a:solidFill>
                  <a:schemeClr val="bg1"/>
                </a:solidFill>
                <a:latin typeface="Arial"/>
                <a:cs typeface="Arial"/>
              </a:rPr>
              <a:t>it</a:t>
            </a:r>
            <a:r>
              <a:rPr sz="1600" spc="130" dirty="0">
                <a:solidFill>
                  <a:schemeClr val="bg1"/>
                </a:solidFill>
                <a:latin typeface="Arial"/>
                <a:cs typeface="Arial"/>
              </a:rPr>
              <a:t> </a:t>
            </a:r>
            <a:r>
              <a:rPr sz="1600" spc="50" dirty="0">
                <a:solidFill>
                  <a:schemeClr val="bg1"/>
                </a:solidFill>
                <a:latin typeface="Arial"/>
                <a:cs typeface="Arial"/>
              </a:rPr>
              <a:t>across</a:t>
            </a:r>
            <a:r>
              <a:rPr sz="1600" spc="10" dirty="0">
                <a:solidFill>
                  <a:schemeClr val="bg1"/>
                </a:solidFill>
                <a:latin typeface="Arial"/>
                <a:cs typeface="Arial"/>
              </a:rPr>
              <a:t> </a:t>
            </a:r>
            <a:r>
              <a:rPr sz="1600" spc="80" dirty="0">
                <a:solidFill>
                  <a:schemeClr val="bg1"/>
                </a:solidFill>
                <a:latin typeface="Arial"/>
                <a:cs typeface="Arial"/>
              </a:rPr>
              <a:t>accounts,</a:t>
            </a:r>
            <a:r>
              <a:rPr sz="1600" spc="45" dirty="0">
                <a:solidFill>
                  <a:schemeClr val="bg1"/>
                </a:solidFill>
                <a:latin typeface="Arial"/>
                <a:cs typeface="Arial"/>
              </a:rPr>
              <a:t> </a:t>
            </a:r>
            <a:r>
              <a:rPr sz="1600" dirty="0">
                <a:solidFill>
                  <a:schemeClr val="bg1"/>
                </a:solidFill>
                <a:latin typeface="Arial"/>
                <a:cs typeface="Arial"/>
              </a:rPr>
              <a:t>asset</a:t>
            </a:r>
            <a:r>
              <a:rPr sz="1600" spc="-50" dirty="0">
                <a:solidFill>
                  <a:schemeClr val="bg1"/>
                </a:solidFill>
                <a:latin typeface="Arial"/>
                <a:cs typeface="Arial"/>
              </a:rPr>
              <a:t> </a:t>
            </a:r>
            <a:r>
              <a:rPr sz="1600" spc="65" dirty="0">
                <a:solidFill>
                  <a:schemeClr val="bg1"/>
                </a:solidFill>
                <a:latin typeface="Arial"/>
                <a:cs typeface="Arial"/>
              </a:rPr>
              <a:t>types,</a:t>
            </a:r>
            <a:r>
              <a:rPr sz="1600" spc="-50" dirty="0">
                <a:solidFill>
                  <a:schemeClr val="bg1"/>
                </a:solidFill>
                <a:latin typeface="Arial"/>
                <a:cs typeface="Arial"/>
              </a:rPr>
              <a:t> </a:t>
            </a:r>
            <a:r>
              <a:rPr sz="1600" spc="50" dirty="0">
                <a:solidFill>
                  <a:schemeClr val="bg1"/>
                </a:solidFill>
                <a:latin typeface="Arial"/>
                <a:cs typeface="Arial"/>
              </a:rPr>
              <a:t>and </a:t>
            </a:r>
            <a:r>
              <a:rPr sz="1600" dirty="0">
                <a:solidFill>
                  <a:schemeClr val="bg1"/>
                </a:solidFill>
                <a:latin typeface="Arial"/>
                <a:cs typeface="Arial"/>
              </a:rPr>
              <a:t>geographies</a:t>
            </a:r>
            <a:r>
              <a:rPr sz="1600" spc="130" dirty="0">
                <a:solidFill>
                  <a:schemeClr val="bg1"/>
                </a:solidFill>
                <a:latin typeface="Arial"/>
                <a:cs typeface="Arial"/>
              </a:rPr>
              <a:t> </a:t>
            </a:r>
            <a:r>
              <a:rPr sz="1600" dirty="0">
                <a:solidFill>
                  <a:schemeClr val="bg1"/>
                </a:solidFill>
                <a:latin typeface="Arial"/>
                <a:cs typeface="Arial"/>
              </a:rPr>
              <a:t>to</a:t>
            </a:r>
            <a:r>
              <a:rPr sz="1600" spc="315" dirty="0">
                <a:solidFill>
                  <a:schemeClr val="bg1"/>
                </a:solidFill>
                <a:latin typeface="Arial"/>
                <a:cs typeface="Arial"/>
              </a:rPr>
              <a:t> </a:t>
            </a:r>
            <a:r>
              <a:rPr sz="1600" spc="65" dirty="0">
                <a:solidFill>
                  <a:schemeClr val="bg1"/>
                </a:solidFill>
                <a:latin typeface="Arial"/>
                <a:cs typeface="Arial"/>
              </a:rPr>
              <a:t>minimize</a:t>
            </a:r>
            <a:r>
              <a:rPr sz="1600" spc="35" dirty="0">
                <a:solidFill>
                  <a:schemeClr val="bg1"/>
                </a:solidFill>
                <a:latin typeface="Arial"/>
                <a:cs typeface="Arial"/>
              </a:rPr>
              <a:t> </a:t>
            </a:r>
            <a:r>
              <a:rPr sz="1600" spc="55" dirty="0">
                <a:solidFill>
                  <a:schemeClr val="bg1"/>
                </a:solidFill>
                <a:latin typeface="Arial"/>
                <a:cs typeface="Arial"/>
              </a:rPr>
              <a:t>risk.</a:t>
            </a:r>
            <a:endParaRPr sz="1600" dirty="0">
              <a:solidFill>
                <a:schemeClr val="bg1"/>
              </a:solidFill>
              <a:latin typeface="Arial"/>
              <a:cs typeface="Arial"/>
            </a:endParaRPr>
          </a:p>
          <a:p>
            <a:pPr marL="176530" marR="168910" algn="ctr">
              <a:lnSpc>
                <a:spcPct val="100000"/>
              </a:lnSpc>
              <a:spcBef>
                <a:spcPts val="815"/>
              </a:spcBef>
            </a:pPr>
            <a:r>
              <a:rPr sz="1600" spc="60" dirty="0">
                <a:solidFill>
                  <a:schemeClr val="bg1"/>
                </a:solidFill>
                <a:latin typeface="Arial"/>
                <a:cs typeface="Arial"/>
              </a:rPr>
              <a:t>3:2:1</a:t>
            </a:r>
            <a:r>
              <a:rPr sz="1600" spc="-114" dirty="0">
                <a:solidFill>
                  <a:schemeClr val="bg1"/>
                </a:solidFill>
                <a:latin typeface="Arial"/>
                <a:cs typeface="Arial"/>
              </a:rPr>
              <a:t> </a:t>
            </a:r>
            <a:r>
              <a:rPr sz="1600" spc="70" dirty="0">
                <a:solidFill>
                  <a:schemeClr val="bg1"/>
                </a:solidFill>
                <a:latin typeface="Arial"/>
                <a:cs typeface="Arial"/>
              </a:rPr>
              <a:t>applies</a:t>
            </a:r>
            <a:r>
              <a:rPr sz="1600" spc="-90" dirty="0">
                <a:solidFill>
                  <a:schemeClr val="bg1"/>
                </a:solidFill>
                <a:latin typeface="Arial"/>
                <a:cs typeface="Arial"/>
              </a:rPr>
              <a:t> </a:t>
            </a:r>
            <a:r>
              <a:rPr sz="1600" spc="70" dirty="0">
                <a:solidFill>
                  <a:schemeClr val="bg1"/>
                </a:solidFill>
                <a:latin typeface="Arial"/>
                <a:cs typeface="Arial"/>
              </a:rPr>
              <a:t>the</a:t>
            </a:r>
            <a:r>
              <a:rPr sz="1600" spc="5" dirty="0">
                <a:solidFill>
                  <a:schemeClr val="bg1"/>
                </a:solidFill>
                <a:latin typeface="Arial"/>
                <a:cs typeface="Arial"/>
              </a:rPr>
              <a:t> </a:t>
            </a:r>
            <a:r>
              <a:rPr sz="1600" spc="70" dirty="0">
                <a:solidFill>
                  <a:schemeClr val="bg1"/>
                </a:solidFill>
                <a:latin typeface="Arial"/>
                <a:cs typeface="Arial"/>
              </a:rPr>
              <a:t>same</a:t>
            </a:r>
            <a:r>
              <a:rPr sz="1600" spc="-35" dirty="0">
                <a:solidFill>
                  <a:schemeClr val="bg1"/>
                </a:solidFill>
                <a:latin typeface="Arial"/>
                <a:cs typeface="Arial"/>
              </a:rPr>
              <a:t> </a:t>
            </a:r>
            <a:r>
              <a:rPr sz="1600" spc="75" dirty="0">
                <a:solidFill>
                  <a:schemeClr val="bg1"/>
                </a:solidFill>
                <a:latin typeface="Arial"/>
                <a:cs typeface="Arial"/>
              </a:rPr>
              <a:t>principle</a:t>
            </a:r>
            <a:r>
              <a:rPr sz="1600" spc="-110" dirty="0">
                <a:solidFill>
                  <a:schemeClr val="bg1"/>
                </a:solidFill>
                <a:latin typeface="Arial"/>
                <a:cs typeface="Arial"/>
              </a:rPr>
              <a:t> </a:t>
            </a:r>
            <a:r>
              <a:rPr sz="1600" spc="80" dirty="0">
                <a:solidFill>
                  <a:schemeClr val="bg1"/>
                </a:solidFill>
                <a:latin typeface="Arial"/>
                <a:cs typeface="Arial"/>
              </a:rPr>
              <a:t>to</a:t>
            </a:r>
            <a:r>
              <a:rPr sz="1600" spc="20" dirty="0">
                <a:solidFill>
                  <a:schemeClr val="bg1"/>
                </a:solidFill>
                <a:latin typeface="Arial"/>
                <a:cs typeface="Arial"/>
              </a:rPr>
              <a:t> </a:t>
            </a:r>
            <a:r>
              <a:rPr sz="1600" b="1" spc="70" dirty="0">
                <a:solidFill>
                  <a:schemeClr val="bg1"/>
                </a:solidFill>
                <a:latin typeface="Arial"/>
                <a:cs typeface="Arial"/>
              </a:rPr>
              <a:t>data</a:t>
            </a:r>
            <a:r>
              <a:rPr sz="1600" b="1" spc="-75" dirty="0">
                <a:solidFill>
                  <a:schemeClr val="bg1"/>
                </a:solidFill>
                <a:latin typeface="Arial"/>
                <a:cs typeface="Arial"/>
              </a:rPr>
              <a:t> </a:t>
            </a:r>
            <a:r>
              <a:rPr sz="1600" b="1" spc="85" dirty="0">
                <a:solidFill>
                  <a:schemeClr val="bg1"/>
                </a:solidFill>
                <a:latin typeface="Arial"/>
                <a:cs typeface="Arial"/>
              </a:rPr>
              <a:t>as</a:t>
            </a:r>
            <a:r>
              <a:rPr sz="1600" b="1" spc="-170" dirty="0">
                <a:solidFill>
                  <a:schemeClr val="bg1"/>
                </a:solidFill>
                <a:latin typeface="Arial"/>
                <a:cs typeface="Arial"/>
              </a:rPr>
              <a:t> </a:t>
            </a:r>
            <a:r>
              <a:rPr sz="1600" b="1" spc="40" dirty="0">
                <a:solidFill>
                  <a:schemeClr val="bg1"/>
                </a:solidFill>
                <a:latin typeface="Arial"/>
                <a:cs typeface="Arial"/>
              </a:rPr>
              <a:t>a </a:t>
            </a:r>
            <a:r>
              <a:rPr sz="1600" b="1" spc="65" dirty="0">
                <a:solidFill>
                  <a:schemeClr val="bg1"/>
                </a:solidFill>
                <a:latin typeface="Arial"/>
                <a:cs typeface="Arial"/>
              </a:rPr>
              <a:t>financial</a:t>
            </a:r>
            <a:r>
              <a:rPr sz="1600" b="1" spc="-110" dirty="0">
                <a:solidFill>
                  <a:schemeClr val="bg1"/>
                </a:solidFill>
                <a:latin typeface="Arial"/>
                <a:cs typeface="Arial"/>
              </a:rPr>
              <a:t> </a:t>
            </a:r>
            <a:r>
              <a:rPr sz="1600" b="1" spc="-10" dirty="0">
                <a:solidFill>
                  <a:schemeClr val="bg1"/>
                </a:solidFill>
                <a:latin typeface="Arial"/>
                <a:cs typeface="Arial"/>
              </a:rPr>
              <a:t>asset.</a:t>
            </a:r>
            <a:endParaRPr sz="1600" dirty="0">
              <a:solidFill>
                <a:schemeClr val="bg1"/>
              </a:solidFill>
              <a:latin typeface="Arial"/>
              <a:cs typeface="Arial"/>
            </a:endParaRPr>
          </a:p>
        </p:txBody>
      </p:sp>
      <p:pic>
        <p:nvPicPr>
          <p:cNvPr id="12" name="Picture 11" descr="A diagram of a data storage system&#10;&#10;AI-generated content may be incorrect.">
            <a:extLst>
              <a:ext uri="{FF2B5EF4-FFF2-40B4-BE49-F238E27FC236}">
                <a16:creationId xmlns:a16="http://schemas.microsoft.com/office/drawing/2014/main" id="{0767635F-38C1-6B80-8040-ACE7A1EB722F}"/>
              </a:ext>
            </a:extLst>
          </p:cNvPr>
          <p:cNvPicPr>
            <a:picLocks noChangeAspect="1"/>
          </p:cNvPicPr>
          <p:nvPr/>
        </p:nvPicPr>
        <p:blipFill>
          <a:blip r:embed="rId2"/>
          <a:stretch>
            <a:fillRect/>
          </a:stretch>
        </p:blipFill>
        <p:spPr>
          <a:xfrm>
            <a:off x="477966" y="1546374"/>
            <a:ext cx="3352865" cy="3610777"/>
          </a:xfrm>
          <a:prstGeom prst="rect">
            <a:avLst/>
          </a:prstGeom>
        </p:spPr>
      </p:pic>
      <p:sp>
        <p:nvSpPr>
          <p:cNvPr id="20" name="Title 1">
            <a:extLst>
              <a:ext uri="{FF2B5EF4-FFF2-40B4-BE49-F238E27FC236}">
                <a16:creationId xmlns:a16="http://schemas.microsoft.com/office/drawing/2014/main" id="{9D1282D8-D595-4054-DF35-3A5809C2BA45}"/>
              </a:ext>
            </a:extLst>
          </p:cNvPr>
          <p:cNvSpPr>
            <a:spLocks noGrp="1"/>
          </p:cNvSpPr>
          <p:nvPr>
            <p:ph type="title"/>
          </p:nvPr>
        </p:nvSpPr>
        <p:spPr>
          <a:xfrm>
            <a:off x="534703" y="473757"/>
            <a:ext cx="10515600" cy="767558"/>
          </a:xfrm>
        </p:spPr>
        <p:txBody>
          <a:bodyPr anchor="ctr">
            <a:normAutofit/>
          </a:bodyPr>
          <a:lstStyle/>
          <a:p>
            <a:r>
              <a:rPr lang="en-US" sz="3200" dirty="0">
                <a:solidFill>
                  <a:schemeClr val="bg1"/>
                </a:solidFill>
                <a:latin typeface="Arial" panose="020B0604020202020204" pitchFamily="34" charset="0"/>
                <a:cs typeface="Arial" panose="020B0604020202020204" pitchFamily="34" charset="0"/>
              </a:rPr>
              <a:t>3:2:1 OF DATA STORAGE</a:t>
            </a:r>
          </a:p>
        </p:txBody>
      </p:sp>
      <p:sp>
        <p:nvSpPr>
          <p:cNvPr id="21" name="object 7" descr="Beige rectangle">
            <a:extLst>
              <a:ext uri="{FF2B5EF4-FFF2-40B4-BE49-F238E27FC236}">
                <a16:creationId xmlns:a16="http://schemas.microsoft.com/office/drawing/2014/main" id="{3A3D1019-3C9F-96D6-8255-785811C3C302}"/>
              </a:ext>
            </a:extLst>
          </p:cNvPr>
          <p:cNvSpPr/>
          <p:nvPr/>
        </p:nvSpPr>
        <p:spPr bwMode="white">
          <a:xfrm>
            <a:off x="534703" y="1174847"/>
            <a:ext cx="11657297" cy="132936"/>
          </a:xfrm>
          <a:custGeom>
            <a:avLst/>
            <a:gdLst/>
            <a:ahLst/>
            <a:cxnLst/>
            <a:rect l="l" t="t" r="r" b="b"/>
            <a:pathLst>
              <a:path w="3935729">
                <a:moveTo>
                  <a:pt x="0" y="0"/>
                </a:moveTo>
                <a:lnTo>
                  <a:pt x="3935349" y="0"/>
                </a:lnTo>
              </a:path>
            </a:pathLst>
          </a:custGeom>
          <a:ln w="54863">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
              <a:ea typeface="+mn-ea"/>
              <a:cs typeface="+mn-cs"/>
            </a:endParaRPr>
          </a:p>
        </p:txBody>
      </p:sp>
      <p:pic>
        <p:nvPicPr>
          <p:cNvPr id="2" name="Picture 1" descr="A black and white logo&#10;&#10;Description automatically generated">
            <a:extLst>
              <a:ext uri="{FF2B5EF4-FFF2-40B4-BE49-F238E27FC236}">
                <a16:creationId xmlns:a16="http://schemas.microsoft.com/office/drawing/2014/main" id="{5434B623-21CE-DE37-3E10-8982C0161889}"/>
              </a:ext>
            </a:extLst>
          </p:cNvPr>
          <p:cNvPicPr>
            <a:picLocks noChangeAspect="1"/>
          </p:cNvPicPr>
          <p:nvPr/>
        </p:nvPicPr>
        <p:blipFill>
          <a:blip r:embed="rId3"/>
          <a:stretch>
            <a:fillRect/>
          </a:stretch>
        </p:blipFill>
        <p:spPr>
          <a:xfrm>
            <a:off x="477966" y="5995601"/>
            <a:ext cx="2042812" cy="448931"/>
          </a:xfrm>
          <a:prstGeom prst="rect">
            <a:avLst/>
          </a:prstGeom>
        </p:spPr>
      </p:pic>
      <p:sp>
        <p:nvSpPr>
          <p:cNvPr id="3" name="TextBox 2">
            <a:extLst>
              <a:ext uri="{FF2B5EF4-FFF2-40B4-BE49-F238E27FC236}">
                <a16:creationId xmlns:a16="http://schemas.microsoft.com/office/drawing/2014/main" id="{2C88A584-BDA6-6EE2-3E8A-B3940D7E6850}"/>
              </a:ext>
            </a:extLst>
          </p:cNvPr>
          <p:cNvSpPr txBox="1"/>
          <p:nvPr/>
        </p:nvSpPr>
        <p:spPr>
          <a:xfrm>
            <a:off x="4242816" y="3429000"/>
            <a:ext cx="7649812" cy="2816156"/>
          </a:xfrm>
          <a:prstGeom prst="rect">
            <a:avLst/>
          </a:prstGeom>
          <a:noFill/>
        </p:spPr>
        <p:txBody>
          <a:bodyPr wrap="square" rtlCol="0">
            <a:spAutoFit/>
          </a:bodyPr>
          <a:lstStyle/>
          <a:p>
            <a:pPr algn="ctr">
              <a:lnSpc>
                <a:spcPct val="150000"/>
              </a:lnSpc>
            </a:pPr>
            <a:r>
              <a:rPr lang="en-US" sz="2200" b="1" u="sng" dirty="0">
                <a:solidFill>
                  <a:schemeClr val="bg1"/>
                </a:solidFill>
                <a:latin typeface="Arial" panose="020B0604020202020204" pitchFamily="34" charset="0"/>
                <a:cs typeface="Arial" panose="020B0604020202020204" pitchFamily="34" charset="0"/>
              </a:rPr>
              <a:t>3: 2: 1</a:t>
            </a:r>
          </a:p>
          <a:p>
            <a:pPr>
              <a:lnSpc>
                <a:spcPct val="150000"/>
              </a:lnSpc>
            </a:pPr>
            <a:r>
              <a:rPr lang="en-US" sz="1600" b="1" dirty="0">
                <a:solidFill>
                  <a:schemeClr val="bg1"/>
                </a:solidFill>
                <a:latin typeface="Arial" panose="020B0604020202020204" pitchFamily="34" charset="0"/>
                <a:cs typeface="Arial" panose="020B0604020202020204" pitchFamily="34" charset="0"/>
              </a:rPr>
              <a:t>3 copies of data        </a:t>
            </a:r>
            <a:r>
              <a:rPr lang="en-US" sz="1600" dirty="0">
                <a:solidFill>
                  <a:schemeClr val="bg1"/>
                </a:solidFill>
                <a:latin typeface="Arial" panose="020B0604020202020204" pitchFamily="34" charset="0"/>
                <a:cs typeface="Arial" panose="020B0604020202020204" pitchFamily="34" charset="0"/>
              </a:rPr>
              <a:t>Always keep at least three separate copies of      		                  important information</a:t>
            </a:r>
          </a:p>
          <a:p>
            <a:r>
              <a:rPr lang="en-US" sz="1600" b="1" dirty="0">
                <a:solidFill>
                  <a:schemeClr val="bg1"/>
                </a:solidFill>
                <a:latin typeface="Arial" panose="020B0604020202020204" pitchFamily="34" charset="0"/>
                <a:cs typeface="Arial" panose="020B0604020202020204" pitchFamily="34" charset="0"/>
              </a:rPr>
              <a:t>2 different storage type        </a:t>
            </a:r>
            <a:r>
              <a:rPr lang="en-US" sz="1600" dirty="0">
                <a:solidFill>
                  <a:schemeClr val="bg1"/>
                </a:solidFill>
                <a:latin typeface="Arial" panose="020B0604020202020204" pitchFamily="34" charset="0"/>
                <a:cs typeface="Arial" panose="020B0604020202020204" pitchFamily="34" charset="0"/>
              </a:rPr>
              <a:t>Store the copies on at least two different 	   		                               types of media (e.g., local servers + cloud, or 			               disk + tape)</a:t>
            </a:r>
          </a:p>
          <a:p>
            <a:r>
              <a:rPr lang="en-US" sz="1600" b="1" dirty="0">
                <a:solidFill>
                  <a:schemeClr val="bg1"/>
                </a:solidFill>
                <a:latin typeface="Arial" panose="020B0604020202020204" pitchFamily="34" charset="0"/>
                <a:cs typeface="Arial" panose="020B0604020202020204" pitchFamily="34" charset="0"/>
              </a:rPr>
              <a:t>1 off-site copy        </a:t>
            </a:r>
            <a:r>
              <a:rPr lang="en-US" sz="1600" dirty="0">
                <a:solidFill>
                  <a:schemeClr val="bg1"/>
                </a:solidFill>
                <a:latin typeface="Arial" panose="020B0604020202020204" pitchFamily="34" charset="0"/>
                <a:cs typeface="Arial" panose="020B0604020202020204" pitchFamily="34" charset="0"/>
              </a:rPr>
              <a:t>Keep at least one copy offsite (physically or in the 			                cloud) so that a local disaster (fire, flood, ransomware) 		                won’t wipe everything out </a:t>
            </a:r>
          </a:p>
        </p:txBody>
      </p:sp>
      <p:cxnSp>
        <p:nvCxnSpPr>
          <p:cNvPr id="9" name="Straight Arrow Connector 8">
            <a:extLst>
              <a:ext uri="{FF2B5EF4-FFF2-40B4-BE49-F238E27FC236}">
                <a16:creationId xmlns:a16="http://schemas.microsoft.com/office/drawing/2014/main" id="{D806B76A-74AE-ACBA-82E4-04C4F65F218D}"/>
              </a:ext>
            </a:extLst>
          </p:cNvPr>
          <p:cNvCxnSpPr/>
          <p:nvPr/>
        </p:nvCxnSpPr>
        <p:spPr>
          <a:xfrm>
            <a:off x="5959441" y="4192682"/>
            <a:ext cx="290052" cy="0"/>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B264160-54A7-96F2-6E7E-35B713BA11F8}"/>
              </a:ext>
            </a:extLst>
          </p:cNvPr>
          <p:cNvCxnSpPr/>
          <p:nvPr/>
        </p:nvCxnSpPr>
        <p:spPr>
          <a:xfrm>
            <a:off x="6698886" y="4846899"/>
            <a:ext cx="290052" cy="0"/>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465F9E0-9CE5-A882-14A3-6040CABE2AF9}"/>
              </a:ext>
            </a:extLst>
          </p:cNvPr>
          <p:cNvCxnSpPr/>
          <p:nvPr/>
        </p:nvCxnSpPr>
        <p:spPr>
          <a:xfrm>
            <a:off x="5805948" y="5592744"/>
            <a:ext cx="290052" cy="0"/>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0923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12868</TotalTime>
  <Words>1542</Words>
  <Application>Microsoft Macintosh PowerPoint</Application>
  <PresentationFormat>Widescreen</PresentationFormat>
  <Paragraphs>204</Paragraphs>
  <Slides>19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Aptos Display</vt:lpstr>
      <vt:lpstr>Arial</vt:lpstr>
      <vt:lpstr>Arial </vt:lpstr>
      <vt:lpstr>Office Theme</vt:lpstr>
      <vt:lpstr>PowerPoint Presentation</vt:lpstr>
      <vt:lpstr>FORWARD LOOKING STATEMENT</vt:lpstr>
      <vt:lpstr>QUALSTAR: AN UNDISCOVERED LEADER POSITIONED FOR SCALE</vt:lpstr>
      <vt:lpstr>PowerPoint Presentation</vt:lpstr>
      <vt:lpstr>PowerPoint Presentation</vt:lpstr>
      <vt:lpstr>EXPLODING DATA GROWTH: TAPE IS THE SWEET SPOT</vt:lpstr>
      <vt:lpstr>TAPE’S ROLE IN THE DATA ECOSYSTEM</vt:lpstr>
      <vt:lpstr>PowerPoint Presentation</vt:lpstr>
      <vt:lpstr>3:2:1 OF DATA STORAGE</vt:lpstr>
      <vt:lpstr>THE QUALSTAR ADVANTAGE</vt:lpstr>
      <vt:lpstr>Industries</vt:lpstr>
      <vt:lpstr>GROWTH STRATEGY</vt:lpstr>
      <vt:lpstr>PowerPoint Presentation</vt:lpstr>
      <vt:lpstr>QUALSTAR: ESSENTIAL TECHNOLOGY POSTIONED FOR SCALE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Gucciardo</dc:creator>
  <cp:lastModifiedBy>Madison Culberson</cp:lastModifiedBy>
  <cp:revision>51</cp:revision>
  <dcterms:created xsi:type="dcterms:W3CDTF">2025-08-04T18:02:15Z</dcterms:created>
  <dcterms:modified xsi:type="dcterms:W3CDTF">2025-11-18T19:05:23Z</dcterms:modified>
</cp:coreProperties>
</file>